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6" r:id="rId6"/>
    <p:sldId id="262" r:id="rId7"/>
    <p:sldId id="258" r:id="rId8"/>
    <p:sldId id="259" r:id="rId9"/>
    <p:sldId id="276" r:id="rId10"/>
    <p:sldId id="277" r:id="rId11"/>
    <p:sldId id="263" r:id="rId12"/>
    <p:sldId id="278" r:id="rId13"/>
    <p:sldId id="311" r:id="rId14"/>
    <p:sldId id="264" r:id="rId15"/>
    <p:sldId id="279" r:id="rId16"/>
    <p:sldId id="265" r:id="rId17"/>
    <p:sldId id="280" r:id="rId18"/>
    <p:sldId id="281" r:id="rId19"/>
    <p:sldId id="267" r:id="rId20"/>
    <p:sldId id="268" r:id="rId21"/>
    <p:sldId id="282" r:id="rId22"/>
    <p:sldId id="283" r:id="rId23"/>
    <p:sldId id="269" r:id="rId24"/>
    <p:sldId id="285" r:id="rId25"/>
    <p:sldId id="284" r:id="rId26"/>
    <p:sldId id="270" r:id="rId27"/>
    <p:sldId id="286" r:id="rId28"/>
    <p:sldId id="271" r:id="rId29"/>
    <p:sldId id="272" r:id="rId30"/>
    <p:sldId id="287" r:id="rId31"/>
    <p:sldId id="274" r:id="rId32"/>
    <p:sldId id="273" r:id="rId33"/>
    <p:sldId id="275" r:id="rId34"/>
    <p:sldId id="288" r:id="rId35"/>
    <p:sldId id="289" r:id="rId36"/>
    <p:sldId id="323" r:id="rId37"/>
    <p:sldId id="324" r:id="rId38"/>
    <p:sldId id="290" r:id="rId39"/>
    <p:sldId id="291" r:id="rId40"/>
    <p:sldId id="292" r:id="rId41"/>
    <p:sldId id="293" r:id="rId42"/>
    <p:sldId id="294" r:id="rId43"/>
    <p:sldId id="296" r:id="rId44"/>
    <p:sldId id="295" r:id="rId45"/>
    <p:sldId id="297" r:id="rId46"/>
    <p:sldId id="298" r:id="rId47"/>
    <p:sldId id="299" r:id="rId48"/>
    <p:sldId id="300" r:id="rId49"/>
    <p:sldId id="301" r:id="rId50"/>
    <p:sldId id="302" r:id="rId51"/>
    <p:sldId id="303" r:id="rId52"/>
    <p:sldId id="304" r:id="rId53"/>
    <p:sldId id="306" r:id="rId54"/>
    <p:sldId id="305" r:id="rId55"/>
    <p:sldId id="307" r:id="rId56"/>
    <p:sldId id="326" r:id="rId57"/>
    <p:sldId id="325" r:id="rId58"/>
    <p:sldId id="308" r:id="rId59"/>
    <p:sldId id="327" r:id="rId60"/>
    <p:sldId id="328" r:id="rId61"/>
    <p:sldId id="310" r:id="rId62"/>
    <p:sldId id="309" r:id="rId63"/>
    <p:sldId id="329" r:id="rId64"/>
    <p:sldId id="330" r:id="rId65"/>
    <p:sldId id="317" r:id="rId66"/>
    <p:sldId id="331" r:id="rId67"/>
    <p:sldId id="313" r:id="rId68"/>
    <p:sldId id="316" r:id="rId69"/>
    <p:sldId id="332" r:id="rId70"/>
    <p:sldId id="318" r:id="rId71"/>
    <p:sldId id="312" r:id="rId72"/>
    <p:sldId id="315" r:id="rId73"/>
    <p:sldId id="321" r:id="rId74"/>
    <p:sldId id="333" r:id="rId75"/>
    <p:sldId id="320" r:id="rId76"/>
    <p:sldId id="319" r:id="rId77"/>
    <p:sldId id="32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5620"/>
    <p:restoredTop sz="73767" autoAdjust="0"/>
  </p:normalViewPr>
  <p:slideViewPr>
    <p:cSldViewPr>
      <p:cViewPr varScale="1">
        <p:scale>
          <a:sx n="85" d="100"/>
          <a:sy n="85" d="100"/>
        </p:scale>
        <p:origin x="-1157"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BBF9B5-D1BA-461D-BBA0-9024A707C6D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327048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BBF9B5-D1BA-461D-BBA0-9024A707C6D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266851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BBF9B5-D1BA-461D-BBA0-9024A707C6D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77328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BBF9B5-D1BA-461D-BBA0-9024A707C6D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180761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BF9B5-D1BA-461D-BBA0-9024A707C6D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48355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BBF9B5-D1BA-461D-BBA0-9024A707C6DD}"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13513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BBF9B5-D1BA-461D-BBA0-9024A707C6DD}" type="datetimeFigureOut">
              <a:rPr lang="en-GB" smtClean="0"/>
              <a:t>11/05/2019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360467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BBF9B5-D1BA-461D-BBA0-9024A707C6DD}" type="datetimeFigureOut">
              <a:rPr lang="en-GB" smtClean="0"/>
              <a:t>11/05/2019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279007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BF9B5-D1BA-461D-BBA0-9024A707C6DD}" type="datetimeFigureOut">
              <a:rPr lang="en-GB" smtClean="0"/>
              <a:t>11/05/2019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213938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BF9B5-D1BA-461D-BBA0-9024A707C6DD}"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349795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BF9B5-D1BA-461D-BBA0-9024A707C6DD}"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E187A-1F84-480B-8064-D9E7425A5C81}" type="slidenum">
              <a:rPr lang="en-GB" smtClean="0"/>
              <a:t>‹#›</a:t>
            </a:fld>
            <a:endParaRPr lang="en-GB"/>
          </a:p>
        </p:txBody>
      </p:sp>
    </p:spTree>
    <p:extLst>
      <p:ext uri="{BB962C8B-B14F-4D97-AF65-F5344CB8AC3E}">
        <p14:creationId xmlns:p14="http://schemas.microsoft.com/office/powerpoint/2010/main" val="168899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BF9B5-D1BA-461D-BBA0-9024A707C6DD}" type="datetimeFigureOut">
              <a:rPr lang="en-GB" smtClean="0"/>
              <a:t>11/05/2019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E187A-1F84-480B-8064-D9E7425A5C81}" type="slidenum">
              <a:rPr lang="en-GB" smtClean="0"/>
              <a:t>‹#›</a:t>
            </a:fld>
            <a:endParaRPr lang="en-GB"/>
          </a:p>
        </p:txBody>
      </p:sp>
    </p:spTree>
    <p:extLst>
      <p:ext uri="{BB962C8B-B14F-4D97-AF65-F5344CB8AC3E}">
        <p14:creationId xmlns:p14="http://schemas.microsoft.com/office/powerpoint/2010/main" val="274769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4284"/>
            <a:ext cx="9144000" cy="584775"/>
          </a:xfrm>
          <a:prstGeom prst="rect">
            <a:avLst/>
          </a:prstGeom>
          <a:noFill/>
        </p:spPr>
        <p:txBody>
          <a:bodyPr wrap="square" rtlCol="0">
            <a:spAutoFit/>
          </a:bodyPr>
          <a:lstStyle/>
          <a:p>
            <a:pPr algn="ctr"/>
            <a:r>
              <a:rPr lang="en-GB" sz="3200" dirty="0" smtClean="0"/>
              <a:t>Daniel 10: Spiritual Warfare – the heavenly realms </a:t>
            </a:r>
            <a:endParaRPr lang="en-GB" sz="3200" dirty="0"/>
          </a:p>
        </p:txBody>
      </p:sp>
      <p:sp>
        <p:nvSpPr>
          <p:cNvPr id="5" name="TextBox 4"/>
          <p:cNvSpPr txBox="1"/>
          <p:nvPr/>
        </p:nvSpPr>
        <p:spPr>
          <a:xfrm>
            <a:off x="323528" y="1196752"/>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7" name="TextBox 6"/>
          <p:cNvSpPr txBox="1"/>
          <p:nvPr/>
        </p:nvSpPr>
        <p:spPr>
          <a:xfrm>
            <a:off x="323528" y="1988840"/>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8" name="TextBox 7"/>
          <p:cNvSpPr txBox="1"/>
          <p:nvPr/>
        </p:nvSpPr>
        <p:spPr>
          <a:xfrm>
            <a:off x="323528" y="27617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Tree>
    <p:extLst>
      <p:ext uri="{BB962C8B-B14F-4D97-AF65-F5344CB8AC3E}">
        <p14:creationId xmlns:p14="http://schemas.microsoft.com/office/powerpoint/2010/main" val="3891110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1785010"/>
            <a:ext cx="7151812" cy="707886"/>
          </a:xfrm>
          <a:prstGeom prst="rect">
            <a:avLst/>
          </a:prstGeom>
          <a:noFill/>
        </p:spPr>
        <p:txBody>
          <a:bodyPr wrap="square" rtlCol="0">
            <a:spAutoFit/>
          </a:bodyPr>
          <a:lstStyle/>
          <a:p>
            <a:r>
              <a:rPr lang="en-GB" sz="2000" dirty="0" smtClean="0"/>
              <a:t>Statue – Head, chest and arms, belly and thighs, legs, feet</a:t>
            </a:r>
          </a:p>
          <a:p>
            <a:r>
              <a:rPr lang="en-GB" sz="2000" dirty="0"/>
              <a:t> </a:t>
            </a:r>
            <a:r>
              <a:rPr lang="en-GB" sz="2000" dirty="0" smtClean="0"/>
              <a:t>               (gold)         (silver)            (bronze)         (iron) (iron and clay)</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707886"/>
          </a:xfrm>
          <a:prstGeom prst="rect">
            <a:avLst/>
          </a:prstGeom>
          <a:noFill/>
        </p:spPr>
        <p:txBody>
          <a:bodyPr wrap="square" rtlCol="0">
            <a:spAutoFit/>
          </a:bodyPr>
          <a:lstStyle/>
          <a:p>
            <a:pPr algn="ctr"/>
            <a:r>
              <a:rPr lang="en-GB" sz="2000" dirty="0" smtClean="0"/>
              <a:t>Nebuchadnezzar</a:t>
            </a:r>
          </a:p>
          <a:p>
            <a:pPr algn="ctr"/>
            <a:r>
              <a:rPr lang="en-GB" sz="2000" dirty="0" smtClean="0"/>
              <a:t>2</a:t>
            </a:r>
            <a:r>
              <a:rPr lang="en-GB" sz="2000" baseline="30000" dirty="0" smtClean="0"/>
              <a:t>nd</a:t>
            </a:r>
            <a:r>
              <a:rPr lang="en-GB" sz="2000" dirty="0" smtClean="0"/>
              <a:t> year</a:t>
            </a:r>
          </a:p>
        </p:txBody>
      </p:sp>
      <p:sp>
        <p:nvSpPr>
          <p:cNvPr id="12" name="TextBox 11"/>
          <p:cNvSpPr txBox="1"/>
          <p:nvPr/>
        </p:nvSpPr>
        <p:spPr>
          <a:xfrm>
            <a:off x="1092596" y="2420888"/>
            <a:ext cx="7151812" cy="400110"/>
          </a:xfrm>
          <a:prstGeom prst="rect">
            <a:avLst/>
          </a:prstGeom>
          <a:noFill/>
        </p:spPr>
        <p:txBody>
          <a:bodyPr wrap="square" rtlCol="0">
            <a:spAutoFit/>
          </a:bodyPr>
          <a:lstStyle/>
          <a:p>
            <a:r>
              <a:rPr lang="en-GB" sz="2000" dirty="0" smtClean="0"/>
              <a:t>Prophesy about coming kingdoms and the messiah</a:t>
            </a:r>
          </a:p>
        </p:txBody>
      </p:sp>
      <p:sp>
        <p:nvSpPr>
          <p:cNvPr id="13" name="TextBox 12"/>
          <p:cNvSpPr txBox="1"/>
          <p:nvPr/>
        </p:nvSpPr>
        <p:spPr>
          <a:xfrm>
            <a:off x="1092596" y="2740858"/>
            <a:ext cx="7151812" cy="1323439"/>
          </a:xfrm>
          <a:prstGeom prst="rect">
            <a:avLst/>
          </a:prstGeom>
          <a:noFill/>
        </p:spPr>
        <p:txBody>
          <a:bodyPr wrap="square" rtlCol="0">
            <a:spAutoFit/>
          </a:bodyPr>
          <a:lstStyle/>
          <a:p>
            <a:r>
              <a:rPr lang="en-GB" sz="2000" dirty="0"/>
              <a:t>v</a:t>
            </a:r>
            <a:r>
              <a:rPr lang="en-GB" sz="2000" dirty="0" smtClean="0"/>
              <a:t>14 </a:t>
            </a:r>
            <a:r>
              <a:rPr lang="en-GB" sz="2000" i="1" dirty="0" smtClean="0"/>
              <a:t>“In the time of those kings, the God of heaven will set up a kingdom that will never be destroyed, nor will it be left to another people. It will crush all those kingdoms and bring them to an end, but it will itself endure for ever.”</a:t>
            </a:r>
          </a:p>
        </p:txBody>
      </p:sp>
      <p:sp>
        <p:nvSpPr>
          <p:cNvPr id="14" name="TextBox 13"/>
          <p:cNvSpPr txBox="1"/>
          <p:nvPr/>
        </p:nvSpPr>
        <p:spPr>
          <a:xfrm>
            <a:off x="1043608" y="3964994"/>
            <a:ext cx="7151812" cy="400110"/>
          </a:xfrm>
          <a:prstGeom prst="rect">
            <a:avLst/>
          </a:prstGeom>
          <a:solidFill>
            <a:srgbClr val="FFFF00"/>
          </a:solidFill>
        </p:spPr>
        <p:txBody>
          <a:bodyPr wrap="square" rtlCol="0">
            <a:spAutoFit/>
          </a:bodyPr>
          <a:lstStyle/>
          <a:p>
            <a:r>
              <a:rPr lang="en-GB" sz="2000" dirty="0" smtClean="0"/>
              <a:t>* Timeline for the coming of the Messiah</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801" b="30399"/>
          <a:stretch/>
        </p:blipFill>
        <p:spPr>
          <a:xfrm>
            <a:off x="2990035" y="4437376"/>
            <a:ext cx="6156000" cy="2376000"/>
          </a:xfrm>
          <a:prstGeom prst="rect">
            <a:avLst/>
          </a:prstGeom>
        </p:spPr>
      </p:pic>
    </p:spTree>
    <p:extLst>
      <p:ext uri="{BB962C8B-B14F-4D97-AF65-F5344CB8AC3E}">
        <p14:creationId xmlns:p14="http://schemas.microsoft.com/office/powerpoint/2010/main" val="3097740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Tree>
    <p:extLst>
      <p:ext uri="{BB962C8B-B14F-4D97-AF65-F5344CB8AC3E}">
        <p14:creationId xmlns:p14="http://schemas.microsoft.com/office/powerpoint/2010/main" val="400834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2217058"/>
            <a:ext cx="7151812" cy="400110"/>
          </a:xfrm>
          <a:prstGeom prst="rect">
            <a:avLst/>
          </a:prstGeom>
          <a:noFill/>
        </p:spPr>
        <p:txBody>
          <a:bodyPr wrap="square" rtlCol="0">
            <a:spAutoFit/>
          </a:bodyPr>
          <a:lstStyle/>
          <a:p>
            <a:r>
              <a:rPr lang="en-GB" sz="2000" dirty="0" smtClean="0"/>
              <a:t>Shadrach, Meshach, Abednego won’t worship other gods.</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092596" y="2537609"/>
            <a:ext cx="7151812" cy="1323439"/>
          </a:xfrm>
          <a:prstGeom prst="rect">
            <a:avLst/>
          </a:prstGeom>
          <a:noFill/>
        </p:spPr>
        <p:txBody>
          <a:bodyPr wrap="square" rtlCol="0">
            <a:spAutoFit/>
          </a:bodyPr>
          <a:lstStyle/>
          <a:p>
            <a:r>
              <a:rPr lang="en-GB" sz="2000" dirty="0"/>
              <a:t>v</a:t>
            </a:r>
            <a:r>
              <a:rPr lang="en-GB" sz="2000" dirty="0" smtClean="0"/>
              <a:t>17-18 </a:t>
            </a:r>
            <a:r>
              <a:rPr lang="en-GB" sz="2000" i="1" dirty="0" smtClean="0"/>
              <a:t>“the God we serve is able to deliver us from it, and he will deliver us from Your Majesty’s hand. But even if he does not, we want you to know, Your Majesty, that we will not serve your gods or worship the image of gold you have set up.’”</a:t>
            </a:r>
          </a:p>
        </p:txBody>
      </p:sp>
      <p:sp>
        <p:nvSpPr>
          <p:cNvPr id="14" name="TextBox 13"/>
          <p:cNvSpPr txBox="1"/>
          <p:nvPr/>
        </p:nvSpPr>
        <p:spPr>
          <a:xfrm>
            <a:off x="1043608" y="4221088"/>
            <a:ext cx="7511852" cy="400110"/>
          </a:xfrm>
          <a:prstGeom prst="rect">
            <a:avLst/>
          </a:prstGeom>
          <a:solidFill>
            <a:srgbClr val="FFFF00"/>
          </a:solidFill>
        </p:spPr>
        <p:txBody>
          <a:bodyPr wrap="square" rtlCol="0">
            <a:spAutoFit/>
          </a:bodyPr>
          <a:lstStyle/>
          <a:p>
            <a:r>
              <a:rPr lang="en-GB" sz="2000" dirty="0" smtClean="0"/>
              <a:t>* Unconditional faithfulness to God</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1043608" y="3761745"/>
            <a:ext cx="7151812" cy="400110"/>
          </a:xfrm>
          <a:prstGeom prst="rect">
            <a:avLst/>
          </a:prstGeom>
          <a:noFill/>
        </p:spPr>
        <p:txBody>
          <a:bodyPr wrap="square" rtlCol="0">
            <a:spAutoFit/>
          </a:bodyPr>
          <a:lstStyle/>
          <a:p>
            <a:r>
              <a:rPr lang="en-GB" sz="2000" dirty="0" smtClean="0"/>
              <a:t>Veggie tales Rack, Shack and Benny </a:t>
            </a:r>
            <a:r>
              <a:rPr lang="en-GB" sz="2000" i="1" dirty="0" smtClean="0"/>
              <a:t>“Nobody bakes my buddies”</a:t>
            </a:r>
          </a:p>
        </p:txBody>
      </p:sp>
      <p:sp>
        <p:nvSpPr>
          <p:cNvPr id="22" name="TextBox 21"/>
          <p:cNvSpPr txBox="1"/>
          <p:nvPr/>
        </p:nvSpPr>
        <p:spPr>
          <a:xfrm>
            <a:off x="1043608" y="4541058"/>
            <a:ext cx="7511852" cy="1015663"/>
          </a:xfrm>
          <a:prstGeom prst="rect">
            <a:avLst/>
          </a:prstGeom>
          <a:solidFill>
            <a:srgbClr val="FFFF00"/>
          </a:solidFill>
        </p:spPr>
        <p:txBody>
          <a:bodyPr wrap="square" rtlCol="0">
            <a:spAutoFit/>
          </a:bodyPr>
          <a:lstStyle/>
          <a:p>
            <a:r>
              <a:rPr lang="en-GB" sz="2000" dirty="0" smtClean="0"/>
              <a:t>* Faith is NOT about results – it is about trust (what is my backup plan)</a:t>
            </a:r>
          </a:p>
          <a:p>
            <a:r>
              <a:rPr lang="en-GB" sz="2000" dirty="0" smtClean="0"/>
              <a:t>       about who is in control</a:t>
            </a:r>
          </a:p>
          <a:p>
            <a:r>
              <a:rPr lang="en-GB" sz="2000" dirty="0" smtClean="0"/>
              <a:t>       results – those are God’s responsibility.</a:t>
            </a:r>
          </a:p>
        </p:txBody>
      </p:sp>
    </p:spTree>
    <p:extLst>
      <p:ext uri="{BB962C8B-B14F-4D97-AF65-F5344CB8AC3E}">
        <p14:creationId xmlns:p14="http://schemas.microsoft.com/office/powerpoint/2010/main" val="113842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2217058"/>
            <a:ext cx="7151812" cy="400110"/>
          </a:xfrm>
          <a:prstGeom prst="rect">
            <a:avLst/>
          </a:prstGeom>
          <a:noFill/>
        </p:spPr>
        <p:txBody>
          <a:bodyPr wrap="square" rtlCol="0">
            <a:spAutoFit/>
          </a:bodyPr>
          <a:lstStyle/>
          <a:p>
            <a:r>
              <a:rPr lang="en-GB" sz="2000" dirty="0" smtClean="0"/>
              <a:t>Shadrach, Meshach, Abednego won’t worship other gods.</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092596" y="2537609"/>
            <a:ext cx="7151812" cy="1323439"/>
          </a:xfrm>
          <a:prstGeom prst="rect">
            <a:avLst/>
          </a:prstGeom>
          <a:noFill/>
        </p:spPr>
        <p:txBody>
          <a:bodyPr wrap="square" rtlCol="0">
            <a:spAutoFit/>
          </a:bodyPr>
          <a:lstStyle/>
          <a:p>
            <a:r>
              <a:rPr lang="en-GB" sz="2000" dirty="0"/>
              <a:t>v</a:t>
            </a:r>
            <a:r>
              <a:rPr lang="en-GB" sz="2000" dirty="0" smtClean="0"/>
              <a:t>17-18 </a:t>
            </a:r>
            <a:r>
              <a:rPr lang="en-GB" sz="2000" i="1" dirty="0" smtClean="0"/>
              <a:t>“the God we serve is able to deliver us from it, and he will deliver us from Your Majesty’s hand. But even if he does not, we want you to know, Your Majesty, that we will not serve your gods or worship the image of gold you have set up.’”</a:t>
            </a:r>
          </a:p>
        </p:txBody>
      </p:sp>
      <p:sp>
        <p:nvSpPr>
          <p:cNvPr id="14" name="TextBox 13"/>
          <p:cNvSpPr txBox="1"/>
          <p:nvPr/>
        </p:nvSpPr>
        <p:spPr>
          <a:xfrm>
            <a:off x="1043608" y="4221088"/>
            <a:ext cx="7511852" cy="400110"/>
          </a:xfrm>
          <a:prstGeom prst="rect">
            <a:avLst/>
          </a:prstGeom>
          <a:solidFill>
            <a:srgbClr val="FFFF00"/>
          </a:solidFill>
        </p:spPr>
        <p:txBody>
          <a:bodyPr wrap="square" rtlCol="0">
            <a:spAutoFit/>
          </a:bodyPr>
          <a:lstStyle/>
          <a:p>
            <a:r>
              <a:rPr lang="en-GB" sz="2000" dirty="0" smtClean="0"/>
              <a:t>* Unconditional faithfulness to God</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1043608" y="3761745"/>
            <a:ext cx="7151812" cy="400110"/>
          </a:xfrm>
          <a:prstGeom prst="rect">
            <a:avLst/>
          </a:prstGeom>
          <a:noFill/>
        </p:spPr>
        <p:txBody>
          <a:bodyPr wrap="square" rtlCol="0">
            <a:spAutoFit/>
          </a:bodyPr>
          <a:lstStyle/>
          <a:p>
            <a:r>
              <a:rPr lang="en-GB" sz="2000" dirty="0" smtClean="0"/>
              <a:t>Veggie tales Rack, Shack and Benny </a:t>
            </a:r>
            <a:r>
              <a:rPr lang="en-GB" sz="2000" i="1" dirty="0" smtClean="0"/>
              <a:t>“Nobody bakes my buddies”</a:t>
            </a:r>
          </a:p>
        </p:txBody>
      </p:sp>
      <p:sp>
        <p:nvSpPr>
          <p:cNvPr id="22" name="TextBox 21"/>
          <p:cNvSpPr txBox="1"/>
          <p:nvPr/>
        </p:nvSpPr>
        <p:spPr>
          <a:xfrm>
            <a:off x="1043608" y="4541058"/>
            <a:ext cx="7511852" cy="1015663"/>
          </a:xfrm>
          <a:prstGeom prst="rect">
            <a:avLst/>
          </a:prstGeom>
          <a:solidFill>
            <a:srgbClr val="FFFF00"/>
          </a:solidFill>
        </p:spPr>
        <p:txBody>
          <a:bodyPr wrap="square" rtlCol="0">
            <a:spAutoFit/>
          </a:bodyPr>
          <a:lstStyle/>
          <a:p>
            <a:r>
              <a:rPr lang="en-GB" sz="2000" dirty="0" smtClean="0"/>
              <a:t>* Faith is NOT about results – it is about trust (what is my backup plan)</a:t>
            </a:r>
          </a:p>
          <a:p>
            <a:r>
              <a:rPr lang="en-GB" sz="2000" dirty="0" smtClean="0"/>
              <a:t>       about who is in control</a:t>
            </a:r>
          </a:p>
          <a:p>
            <a:r>
              <a:rPr lang="en-GB" sz="2000" dirty="0" smtClean="0"/>
              <a:t>       results – those are God’s responsibility.</a:t>
            </a:r>
          </a:p>
        </p:txBody>
      </p:sp>
      <p:sp>
        <p:nvSpPr>
          <p:cNvPr id="17" name="TextBox 16"/>
          <p:cNvSpPr txBox="1"/>
          <p:nvPr/>
        </p:nvSpPr>
        <p:spPr>
          <a:xfrm>
            <a:off x="1017258" y="5909210"/>
            <a:ext cx="7511852" cy="400110"/>
          </a:xfrm>
          <a:prstGeom prst="rect">
            <a:avLst/>
          </a:prstGeom>
          <a:solidFill>
            <a:srgbClr val="FFFF00"/>
          </a:solidFill>
        </p:spPr>
        <p:txBody>
          <a:bodyPr wrap="square" rtlCol="0">
            <a:spAutoFit/>
          </a:bodyPr>
          <a:lstStyle/>
          <a:p>
            <a:r>
              <a:rPr lang="en-GB" sz="2000" dirty="0" smtClean="0"/>
              <a:t>* Obedience is NOT about results – but about doing what God asks</a:t>
            </a:r>
          </a:p>
        </p:txBody>
      </p:sp>
    </p:spTree>
    <p:extLst>
      <p:ext uri="{BB962C8B-B14F-4D97-AF65-F5344CB8AC3E}">
        <p14:creationId xmlns:p14="http://schemas.microsoft.com/office/powerpoint/2010/main" val="873794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Tree>
    <p:extLst>
      <p:ext uri="{BB962C8B-B14F-4D97-AF65-F5344CB8AC3E}">
        <p14:creationId xmlns:p14="http://schemas.microsoft.com/office/powerpoint/2010/main" val="2298645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2708920"/>
            <a:ext cx="7151812" cy="1015663"/>
          </a:xfrm>
          <a:prstGeom prst="rect">
            <a:avLst/>
          </a:prstGeom>
          <a:noFill/>
        </p:spPr>
        <p:txBody>
          <a:bodyPr wrap="square" rtlCol="0">
            <a:spAutoFit/>
          </a:bodyPr>
          <a:lstStyle/>
          <a:p>
            <a:r>
              <a:rPr lang="en-GB" sz="2000" dirty="0" smtClean="0"/>
              <a:t>Pride and humility</a:t>
            </a:r>
          </a:p>
          <a:p>
            <a:r>
              <a:rPr lang="en-GB" sz="2000" dirty="0" smtClean="0"/>
              <a:t>Because of his pride he lost his sanity and lived as a wild animal until he raised his eyes towards heaven and his sanity was restored.</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092596" y="3709481"/>
            <a:ext cx="7151812" cy="1015663"/>
          </a:xfrm>
          <a:prstGeom prst="rect">
            <a:avLst/>
          </a:prstGeom>
          <a:noFill/>
        </p:spPr>
        <p:txBody>
          <a:bodyPr wrap="square" rtlCol="0">
            <a:spAutoFit/>
          </a:bodyPr>
          <a:lstStyle/>
          <a:p>
            <a:r>
              <a:rPr lang="en-GB" sz="2000" dirty="0" smtClean="0"/>
              <a:t>v37 </a:t>
            </a:r>
            <a:r>
              <a:rPr lang="en-GB" sz="2000" i="1" dirty="0" smtClean="0"/>
              <a:t>“Now, I Nebuchadnezzar, praise and exalt and glorify the King of Heaven, because everything he does is right and all his ways are just. And those who walk in pride he is able to humble.”</a:t>
            </a:r>
          </a:p>
        </p:txBody>
      </p:sp>
      <p:sp>
        <p:nvSpPr>
          <p:cNvPr id="14" name="TextBox 13"/>
          <p:cNvSpPr txBox="1"/>
          <p:nvPr/>
        </p:nvSpPr>
        <p:spPr>
          <a:xfrm>
            <a:off x="1043608" y="4725144"/>
            <a:ext cx="7151812" cy="400110"/>
          </a:xfrm>
          <a:prstGeom prst="rect">
            <a:avLst/>
          </a:prstGeom>
          <a:solidFill>
            <a:srgbClr val="FFFF00"/>
          </a:solidFill>
        </p:spPr>
        <p:txBody>
          <a:bodyPr wrap="square" rtlCol="0">
            <a:spAutoFit/>
          </a:bodyPr>
          <a:lstStyle/>
          <a:p>
            <a:r>
              <a:rPr lang="en-GB" sz="2000" dirty="0" smtClean="0"/>
              <a:t>* Humility before God</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Tree>
    <p:extLst>
      <p:ext uri="{BB962C8B-B14F-4D97-AF65-F5344CB8AC3E}">
        <p14:creationId xmlns:p14="http://schemas.microsoft.com/office/powerpoint/2010/main" val="2424888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Tree>
    <p:extLst>
      <p:ext uri="{BB962C8B-B14F-4D97-AF65-F5344CB8AC3E}">
        <p14:creationId xmlns:p14="http://schemas.microsoft.com/office/powerpoint/2010/main" val="1904853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3081154"/>
            <a:ext cx="7151812" cy="707886"/>
          </a:xfrm>
          <a:prstGeom prst="rect">
            <a:avLst/>
          </a:prstGeom>
          <a:noFill/>
        </p:spPr>
        <p:txBody>
          <a:bodyPr wrap="square" rtlCol="0">
            <a:spAutoFit/>
          </a:bodyPr>
          <a:lstStyle/>
          <a:p>
            <a:r>
              <a:rPr lang="en-GB" sz="2000" dirty="0" smtClean="0"/>
              <a:t>Take goblets that were from the temple in Jerusalem </a:t>
            </a:r>
          </a:p>
          <a:p>
            <a:r>
              <a:rPr lang="en-GB" sz="2000" dirty="0" smtClean="0"/>
              <a:t>and used them at a party – not respecting God.</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134838" y="3789040"/>
            <a:ext cx="7151812" cy="400110"/>
          </a:xfrm>
          <a:prstGeom prst="rect">
            <a:avLst/>
          </a:prstGeom>
          <a:noFill/>
        </p:spPr>
        <p:txBody>
          <a:bodyPr wrap="square" rtlCol="0">
            <a:spAutoFit/>
          </a:bodyPr>
          <a:lstStyle/>
          <a:p>
            <a:r>
              <a:rPr lang="en-GB" sz="2000" dirty="0" smtClean="0"/>
              <a:t>v26 </a:t>
            </a:r>
            <a:r>
              <a:rPr lang="en-GB" sz="2000" i="1" dirty="0" smtClean="0"/>
              <a:t>“</a:t>
            </a:r>
            <a:r>
              <a:rPr lang="en-GB" sz="2000" i="1" dirty="0" err="1" smtClean="0"/>
              <a:t>Mene</a:t>
            </a:r>
            <a:r>
              <a:rPr lang="en-GB" sz="2000" i="1" dirty="0" smtClean="0"/>
              <a:t>, </a:t>
            </a:r>
            <a:r>
              <a:rPr lang="en-GB" sz="2000" i="1" dirty="0" err="1" smtClean="0"/>
              <a:t>Mene</a:t>
            </a:r>
            <a:r>
              <a:rPr lang="en-GB" sz="2000" i="1" dirty="0" smtClean="0"/>
              <a:t>, </a:t>
            </a:r>
            <a:r>
              <a:rPr lang="en-GB" sz="2000" i="1" dirty="0" err="1" smtClean="0"/>
              <a:t>Tekel</a:t>
            </a:r>
            <a:r>
              <a:rPr lang="en-GB" sz="2000" i="1" dirty="0" smtClean="0"/>
              <a:t>, </a:t>
            </a:r>
            <a:r>
              <a:rPr lang="en-GB" sz="2000" i="1" dirty="0" err="1" smtClean="0"/>
              <a:t>Parsin</a:t>
            </a:r>
            <a:r>
              <a:rPr lang="en-GB" sz="2000" i="1" dirty="0" smtClean="0"/>
              <a:t>”</a:t>
            </a:r>
          </a:p>
        </p:txBody>
      </p:sp>
      <p:sp>
        <p:nvSpPr>
          <p:cNvPr id="14" name="TextBox 13"/>
          <p:cNvSpPr txBox="1"/>
          <p:nvPr/>
        </p:nvSpPr>
        <p:spPr>
          <a:xfrm>
            <a:off x="1134838" y="4189150"/>
            <a:ext cx="7151812" cy="400110"/>
          </a:xfrm>
          <a:prstGeom prst="rect">
            <a:avLst/>
          </a:prstGeom>
          <a:solidFill>
            <a:srgbClr val="FFFF00"/>
          </a:solidFill>
        </p:spPr>
        <p:txBody>
          <a:bodyPr wrap="square" rtlCol="0">
            <a:spAutoFit/>
          </a:bodyPr>
          <a:lstStyle/>
          <a:p>
            <a:r>
              <a:rPr lang="en-GB" sz="2000" dirty="0" smtClean="0"/>
              <a:t>* Humility before God – not treated what is God’s as sacred.</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Tree>
    <p:extLst>
      <p:ext uri="{BB962C8B-B14F-4D97-AF65-F5344CB8AC3E}">
        <p14:creationId xmlns:p14="http://schemas.microsoft.com/office/powerpoint/2010/main" val="3495257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Tree>
    <p:extLst>
      <p:ext uri="{BB962C8B-B14F-4D97-AF65-F5344CB8AC3E}">
        <p14:creationId xmlns:p14="http://schemas.microsoft.com/office/powerpoint/2010/main" val="379527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3577078"/>
            <a:ext cx="7151812" cy="400110"/>
          </a:xfrm>
          <a:prstGeom prst="rect">
            <a:avLst/>
          </a:prstGeom>
          <a:noFill/>
        </p:spPr>
        <p:txBody>
          <a:bodyPr wrap="square" rtlCol="0">
            <a:spAutoFit/>
          </a:bodyPr>
          <a:lstStyle/>
          <a:p>
            <a:r>
              <a:rPr lang="en-GB" sz="2000" dirty="0" smtClean="0"/>
              <a:t>Daniel told to pray to the king and he won’t.</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134838" y="4437112"/>
            <a:ext cx="7151812" cy="707886"/>
          </a:xfrm>
          <a:prstGeom prst="rect">
            <a:avLst/>
          </a:prstGeom>
          <a:noFill/>
        </p:spPr>
        <p:txBody>
          <a:bodyPr wrap="square" rtlCol="0">
            <a:spAutoFit/>
          </a:bodyPr>
          <a:lstStyle/>
          <a:p>
            <a:r>
              <a:rPr lang="en-GB" sz="2000" dirty="0" smtClean="0"/>
              <a:t>v26 </a:t>
            </a:r>
            <a:r>
              <a:rPr lang="en-GB" sz="2000" i="1" dirty="0" smtClean="0"/>
              <a:t>Darius “I issues a decree that in every part of my kingdom people must fear and reverence the God of Daniel.”</a:t>
            </a:r>
          </a:p>
        </p:txBody>
      </p:sp>
      <p:sp>
        <p:nvSpPr>
          <p:cNvPr id="14" name="TextBox 13"/>
          <p:cNvSpPr txBox="1"/>
          <p:nvPr/>
        </p:nvSpPr>
        <p:spPr>
          <a:xfrm>
            <a:off x="1134838" y="5189130"/>
            <a:ext cx="7151812" cy="400110"/>
          </a:xfrm>
          <a:prstGeom prst="rect">
            <a:avLst/>
          </a:prstGeom>
          <a:solidFill>
            <a:srgbClr val="FFFF00"/>
          </a:solidFill>
        </p:spPr>
        <p:txBody>
          <a:bodyPr wrap="square" rtlCol="0">
            <a:spAutoFit/>
          </a:bodyPr>
          <a:lstStyle/>
          <a:p>
            <a:r>
              <a:rPr lang="en-GB" sz="2000" dirty="0" smtClean="0"/>
              <a:t>* Unconditional faithfulness to God</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8" name="TextBox 27"/>
          <p:cNvSpPr txBox="1"/>
          <p:nvPr/>
        </p:nvSpPr>
        <p:spPr>
          <a:xfrm>
            <a:off x="1092596" y="3964994"/>
            <a:ext cx="7151812" cy="400110"/>
          </a:xfrm>
          <a:prstGeom prst="rect">
            <a:avLst/>
          </a:prstGeom>
          <a:noFill/>
        </p:spPr>
        <p:txBody>
          <a:bodyPr wrap="square" rtlCol="0">
            <a:spAutoFit/>
          </a:bodyPr>
          <a:lstStyle/>
          <a:p>
            <a:r>
              <a:rPr lang="en-GB" sz="2000" dirty="0" smtClean="0"/>
              <a:t>Daniel thrown to the lions but God protects him.</a:t>
            </a:r>
          </a:p>
        </p:txBody>
      </p:sp>
    </p:spTree>
    <p:extLst>
      <p:ext uri="{BB962C8B-B14F-4D97-AF65-F5344CB8AC3E}">
        <p14:creationId xmlns:p14="http://schemas.microsoft.com/office/powerpoint/2010/main" val="4174413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7509" b="-5"/>
          <a:stretch/>
        </p:blipFill>
        <p:spPr>
          <a:xfrm>
            <a:off x="-11088" y="1124744"/>
            <a:ext cx="9144000" cy="5256000"/>
          </a:xfrm>
          <a:prstGeom prst="rect">
            <a:avLst/>
          </a:prstGeom>
        </p:spPr>
      </p:pic>
    </p:spTree>
    <p:extLst>
      <p:ext uri="{BB962C8B-B14F-4D97-AF65-F5344CB8AC3E}">
        <p14:creationId xmlns:p14="http://schemas.microsoft.com/office/powerpoint/2010/main" val="1628963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10" name="Rectangle 9"/>
          <p:cNvSpPr/>
          <p:nvPr/>
        </p:nvSpPr>
        <p:spPr>
          <a:xfrm>
            <a:off x="7377983" y="3573016"/>
            <a:ext cx="2018553" cy="593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Tree>
    <p:extLst>
      <p:ext uri="{BB962C8B-B14F-4D97-AF65-F5344CB8AC3E}">
        <p14:creationId xmlns:p14="http://schemas.microsoft.com/office/powerpoint/2010/main" val="291751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642320"/>
            <a:ext cx="2411760" cy="3215680"/>
          </a:xfrm>
          <a:prstGeom prst="rect">
            <a:avLst/>
          </a:prstGeom>
        </p:spPr>
      </p:pic>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10" name="Rectangle 9"/>
          <p:cNvSpPr/>
          <p:nvPr/>
        </p:nvSpPr>
        <p:spPr>
          <a:xfrm>
            <a:off x="7377983" y="3573016"/>
            <a:ext cx="2018553" cy="593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3933056"/>
            <a:ext cx="7151812" cy="400110"/>
          </a:xfrm>
          <a:prstGeom prst="rect">
            <a:avLst/>
          </a:prstGeom>
          <a:noFill/>
        </p:spPr>
        <p:txBody>
          <a:bodyPr wrap="square" rtlCol="0">
            <a:spAutoFit/>
          </a:bodyPr>
          <a:lstStyle/>
          <a:p>
            <a:r>
              <a:rPr lang="en-GB" sz="2000" dirty="0" smtClean="0"/>
              <a:t>The dream is pretty weird.</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Tree>
    <p:extLst>
      <p:ext uri="{BB962C8B-B14F-4D97-AF65-F5344CB8AC3E}">
        <p14:creationId xmlns:p14="http://schemas.microsoft.com/office/powerpoint/2010/main" val="2143024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642320"/>
            <a:ext cx="2411760" cy="3215680"/>
          </a:xfrm>
          <a:prstGeom prst="rect">
            <a:avLst/>
          </a:prstGeom>
        </p:spPr>
      </p:pic>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10" name="Rectangle 9"/>
          <p:cNvSpPr/>
          <p:nvPr/>
        </p:nvSpPr>
        <p:spPr>
          <a:xfrm>
            <a:off x="7377983" y="3573016"/>
            <a:ext cx="2018553" cy="593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3933056"/>
            <a:ext cx="7151812" cy="400110"/>
          </a:xfrm>
          <a:prstGeom prst="rect">
            <a:avLst/>
          </a:prstGeom>
          <a:noFill/>
        </p:spPr>
        <p:txBody>
          <a:bodyPr wrap="square" rtlCol="0">
            <a:spAutoFit/>
          </a:bodyPr>
          <a:lstStyle/>
          <a:p>
            <a:r>
              <a:rPr lang="en-GB" sz="2000" dirty="0" smtClean="0"/>
              <a:t>The dream is pretty weird.</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2476" y="4233282"/>
            <a:ext cx="7151812" cy="707886"/>
          </a:xfrm>
          <a:prstGeom prst="rect">
            <a:avLst/>
          </a:prstGeom>
          <a:noFill/>
        </p:spPr>
        <p:txBody>
          <a:bodyPr wrap="square" rtlCol="0">
            <a:spAutoFit/>
          </a:bodyPr>
          <a:lstStyle/>
          <a:p>
            <a:r>
              <a:rPr lang="en-GB" sz="2000" dirty="0" smtClean="0"/>
              <a:t>v15 “I </a:t>
            </a:r>
            <a:r>
              <a:rPr lang="en-GB" sz="2000" i="1" dirty="0" smtClean="0"/>
              <a:t>Daniel, was troubled in spirit and the visions</a:t>
            </a:r>
          </a:p>
          <a:p>
            <a:r>
              <a:rPr lang="en-GB" sz="2000" i="1" dirty="0"/>
              <a:t> </a:t>
            </a:r>
            <a:r>
              <a:rPr lang="en-GB" sz="2000" i="1" dirty="0" smtClean="0"/>
              <a:t>       that passed through my mind disturbed me.”</a:t>
            </a:r>
          </a:p>
        </p:txBody>
      </p:sp>
      <p:sp>
        <p:nvSpPr>
          <p:cNvPr id="14" name="TextBox 13"/>
          <p:cNvSpPr txBox="1"/>
          <p:nvPr/>
        </p:nvSpPr>
        <p:spPr>
          <a:xfrm>
            <a:off x="179512" y="6485274"/>
            <a:ext cx="5328592" cy="400110"/>
          </a:xfrm>
          <a:prstGeom prst="rect">
            <a:avLst/>
          </a:prstGeom>
          <a:solidFill>
            <a:srgbClr val="FFFF00"/>
          </a:solidFill>
        </p:spPr>
        <p:txBody>
          <a:bodyPr wrap="square" rtlCol="0">
            <a:spAutoFit/>
          </a:bodyPr>
          <a:lstStyle/>
          <a:p>
            <a:r>
              <a:rPr lang="en-GB" sz="2000" dirty="0" smtClean="0"/>
              <a:t>* Another promise of the Messiah</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1" name="TextBox 30"/>
          <p:cNvSpPr txBox="1"/>
          <p:nvPr/>
        </p:nvSpPr>
        <p:spPr>
          <a:xfrm>
            <a:off x="12476" y="4881354"/>
            <a:ext cx="7151812" cy="400110"/>
          </a:xfrm>
          <a:prstGeom prst="rect">
            <a:avLst/>
          </a:prstGeom>
          <a:noFill/>
        </p:spPr>
        <p:txBody>
          <a:bodyPr wrap="square" rtlCol="0">
            <a:spAutoFit/>
          </a:bodyPr>
          <a:lstStyle/>
          <a:p>
            <a:r>
              <a:rPr lang="en-GB" sz="2000" dirty="0" smtClean="0"/>
              <a:t>v16 </a:t>
            </a:r>
            <a:r>
              <a:rPr lang="en-GB" sz="2000" i="1" dirty="0" smtClean="0"/>
              <a:t>“asked</a:t>
            </a:r>
            <a:r>
              <a:rPr lang="en-GB" sz="2000" i="1" dirty="0"/>
              <a:t> </a:t>
            </a:r>
            <a:r>
              <a:rPr lang="en-GB" sz="2000" i="1" dirty="0" smtClean="0"/>
              <a:t>the true meaning”</a:t>
            </a:r>
          </a:p>
        </p:txBody>
      </p:sp>
      <p:sp>
        <p:nvSpPr>
          <p:cNvPr id="32" name="TextBox 31"/>
          <p:cNvSpPr txBox="1"/>
          <p:nvPr/>
        </p:nvSpPr>
        <p:spPr>
          <a:xfrm>
            <a:off x="12476" y="5241394"/>
            <a:ext cx="7151812" cy="1323439"/>
          </a:xfrm>
          <a:prstGeom prst="rect">
            <a:avLst/>
          </a:prstGeom>
          <a:noFill/>
        </p:spPr>
        <p:txBody>
          <a:bodyPr wrap="square" rtlCol="0">
            <a:spAutoFit/>
          </a:bodyPr>
          <a:lstStyle/>
          <a:p>
            <a:r>
              <a:rPr lang="en-GB" sz="2000" dirty="0" smtClean="0"/>
              <a:t>v27 </a:t>
            </a:r>
            <a:r>
              <a:rPr lang="en-GB" sz="2000" i="1" dirty="0" smtClean="0"/>
              <a:t>“the kingdoms under the whole heaven will be</a:t>
            </a:r>
          </a:p>
          <a:p>
            <a:r>
              <a:rPr lang="en-GB" sz="2000" i="1" dirty="0" smtClean="0"/>
              <a:t>         handed over to the saints, the people of the </a:t>
            </a:r>
          </a:p>
          <a:p>
            <a:r>
              <a:rPr lang="en-GB" sz="2000" i="1" dirty="0"/>
              <a:t> </a:t>
            </a:r>
            <a:r>
              <a:rPr lang="en-GB" sz="2000" i="1" dirty="0" smtClean="0"/>
              <a:t>        Most High. His kingdom will be an everlasting </a:t>
            </a:r>
          </a:p>
          <a:p>
            <a:r>
              <a:rPr lang="en-GB" sz="2000" i="1" dirty="0"/>
              <a:t> </a:t>
            </a:r>
            <a:r>
              <a:rPr lang="en-GB" sz="2000" i="1" dirty="0" smtClean="0"/>
              <a:t>        kingdom and all rulers will worship and obey him.”</a:t>
            </a:r>
          </a:p>
        </p:txBody>
      </p:sp>
    </p:spTree>
    <p:extLst>
      <p:ext uri="{BB962C8B-B14F-4D97-AF65-F5344CB8AC3E}">
        <p14:creationId xmlns:p14="http://schemas.microsoft.com/office/powerpoint/2010/main" val="3296807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Tree>
    <p:extLst>
      <p:ext uri="{BB962C8B-B14F-4D97-AF65-F5344CB8AC3E}">
        <p14:creationId xmlns:p14="http://schemas.microsoft.com/office/powerpoint/2010/main" val="1976882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717032"/>
            <a:ext cx="2808312" cy="3510390"/>
          </a:xfrm>
          <a:prstGeom prst="rect">
            <a:avLst/>
          </a:prstGeom>
        </p:spPr>
      </p:pic>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4397042"/>
            <a:ext cx="7151812" cy="400110"/>
          </a:xfrm>
          <a:prstGeom prst="rect">
            <a:avLst/>
          </a:prstGeom>
          <a:noFill/>
        </p:spPr>
        <p:txBody>
          <a:bodyPr wrap="square" rtlCol="0">
            <a:spAutoFit/>
          </a:bodyPr>
          <a:lstStyle/>
          <a:p>
            <a:r>
              <a:rPr lang="en-GB" sz="2000" dirty="0" smtClean="0"/>
              <a:t>Even more weird.</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Tree>
    <p:extLst>
      <p:ext uri="{BB962C8B-B14F-4D97-AF65-F5344CB8AC3E}">
        <p14:creationId xmlns:p14="http://schemas.microsoft.com/office/powerpoint/2010/main" val="2200571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3717032"/>
            <a:ext cx="2808312" cy="3510390"/>
          </a:xfrm>
          <a:prstGeom prst="rect">
            <a:avLst/>
          </a:prstGeom>
        </p:spPr>
      </p:pic>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4397042"/>
            <a:ext cx="7151812" cy="400110"/>
          </a:xfrm>
          <a:prstGeom prst="rect">
            <a:avLst/>
          </a:prstGeom>
          <a:noFill/>
        </p:spPr>
        <p:txBody>
          <a:bodyPr wrap="square" rtlCol="0">
            <a:spAutoFit/>
          </a:bodyPr>
          <a:lstStyle/>
          <a:p>
            <a:r>
              <a:rPr lang="en-GB" sz="2000" dirty="0" smtClean="0"/>
              <a:t>Even more weird.</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2476" y="5313402"/>
            <a:ext cx="7151812" cy="400110"/>
          </a:xfrm>
          <a:prstGeom prst="rect">
            <a:avLst/>
          </a:prstGeom>
          <a:noFill/>
        </p:spPr>
        <p:txBody>
          <a:bodyPr wrap="square" rtlCol="0">
            <a:spAutoFit/>
          </a:bodyPr>
          <a:lstStyle/>
          <a:p>
            <a:r>
              <a:rPr lang="en-GB" sz="2000" dirty="0" smtClean="0"/>
              <a:t>v16 Angel comes “</a:t>
            </a:r>
            <a:r>
              <a:rPr lang="en-GB" sz="2000" u="sng" dirty="0" smtClean="0"/>
              <a:t>Gabriel</a:t>
            </a:r>
            <a:r>
              <a:rPr lang="en-GB" sz="2000" dirty="0" smtClean="0"/>
              <a:t>, tell this man the meaning of the vision.</a:t>
            </a:r>
            <a:r>
              <a:rPr lang="en-GB" sz="2000" i="1" dirty="0" smtClean="0"/>
              <a:t>”</a:t>
            </a:r>
          </a:p>
        </p:txBody>
      </p:sp>
      <p:sp>
        <p:nvSpPr>
          <p:cNvPr id="14" name="TextBox 13"/>
          <p:cNvSpPr txBox="1"/>
          <p:nvPr/>
        </p:nvSpPr>
        <p:spPr>
          <a:xfrm>
            <a:off x="179512" y="6341258"/>
            <a:ext cx="6480720" cy="400110"/>
          </a:xfrm>
          <a:prstGeom prst="rect">
            <a:avLst/>
          </a:prstGeom>
          <a:solidFill>
            <a:srgbClr val="FFFF00"/>
          </a:solidFill>
        </p:spPr>
        <p:txBody>
          <a:bodyPr wrap="square" rtlCol="0">
            <a:spAutoFit/>
          </a:bodyPr>
          <a:lstStyle/>
          <a:p>
            <a:r>
              <a:rPr lang="en-GB" sz="2000" dirty="0" smtClean="0"/>
              <a:t>* Gabriel shows up to explain the coming of the Messiah</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1" name="TextBox 30"/>
          <p:cNvSpPr txBox="1"/>
          <p:nvPr/>
        </p:nvSpPr>
        <p:spPr>
          <a:xfrm>
            <a:off x="-7690" y="5661248"/>
            <a:ext cx="7151812" cy="707886"/>
          </a:xfrm>
          <a:prstGeom prst="rect">
            <a:avLst/>
          </a:prstGeom>
          <a:noFill/>
        </p:spPr>
        <p:txBody>
          <a:bodyPr wrap="square" rtlCol="0">
            <a:spAutoFit/>
          </a:bodyPr>
          <a:lstStyle/>
          <a:p>
            <a:r>
              <a:rPr lang="en-GB" sz="2000" dirty="0" smtClean="0"/>
              <a:t>v27 </a:t>
            </a:r>
            <a:r>
              <a:rPr lang="en-GB" sz="2000" i="1" dirty="0" smtClean="0"/>
              <a:t>“I, Daniel, was exhausted and lay ill for several days. Then</a:t>
            </a:r>
          </a:p>
          <a:p>
            <a:r>
              <a:rPr lang="en-GB" sz="2000" i="1" dirty="0"/>
              <a:t> </a:t>
            </a:r>
            <a:r>
              <a:rPr lang="en-GB" sz="2000" i="1" dirty="0" smtClean="0"/>
              <a:t>        I got up and went about the king’s business.”</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6" name="TextBox 35"/>
          <p:cNvSpPr txBox="1"/>
          <p:nvPr/>
        </p:nvSpPr>
        <p:spPr>
          <a:xfrm>
            <a:off x="1092596" y="4685074"/>
            <a:ext cx="7151812" cy="400110"/>
          </a:xfrm>
          <a:prstGeom prst="rect">
            <a:avLst/>
          </a:prstGeom>
          <a:noFill/>
        </p:spPr>
        <p:txBody>
          <a:bodyPr wrap="square" rtlCol="0">
            <a:spAutoFit/>
          </a:bodyPr>
          <a:lstStyle/>
          <a:p>
            <a:r>
              <a:rPr lang="en-GB" sz="2000" dirty="0" smtClean="0"/>
              <a:t>Kingdoms divided – restoration of Temple and worship.</a:t>
            </a:r>
          </a:p>
        </p:txBody>
      </p:sp>
      <p:sp>
        <p:nvSpPr>
          <p:cNvPr id="37" name="TextBox 36"/>
          <p:cNvSpPr txBox="1"/>
          <p:nvPr/>
        </p:nvSpPr>
        <p:spPr>
          <a:xfrm>
            <a:off x="1092596" y="4973106"/>
            <a:ext cx="7151812" cy="400110"/>
          </a:xfrm>
          <a:prstGeom prst="rect">
            <a:avLst/>
          </a:prstGeom>
          <a:noFill/>
        </p:spPr>
        <p:txBody>
          <a:bodyPr wrap="square" rtlCol="0">
            <a:spAutoFit/>
          </a:bodyPr>
          <a:lstStyle/>
          <a:p>
            <a:r>
              <a:rPr lang="en-GB" sz="2000" dirty="0" smtClean="0"/>
              <a:t>Daniel knows he needs to understand this.</a:t>
            </a:r>
          </a:p>
        </p:txBody>
      </p:sp>
    </p:spTree>
    <p:extLst>
      <p:ext uri="{BB962C8B-B14F-4D97-AF65-F5344CB8AC3E}">
        <p14:creationId xmlns:p14="http://schemas.microsoft.com/office/powerpoint/2010/main" val="2184784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8" name="TextBox 37"/>
          <p:cNvSpPr txBox="1"/>
          <p:nvPr/>
        </p:nvSpPr>
        <p:spPr>
          <a:xfrm>
            <a:off x="323528" y="4512022"/>
            <a:ext cx="7151812" cy="400110"/>
          </a:xfrm>
          <a:prstGeom prst="rect">
            <a:avLst/>
          </a:prstGeom>
          <a:noFill/>
        </p:spPr>
        <p:txBody>
          <a:bodyPr wrap="square" rtlCol="0">
            <a:spAutoFit/>
          </a:bodyPr>
          <a:lstStyle/>
          <a:p>
            <a:r>
              <a:rPr lang="en-GB" sz="2000" dirty="0" smtClean="0"/>
              <a:t>Chapter 9 – Daniel’s Prayer – Confession and Repentance</a:t>
            </a:r>
          </a:p>
        </p:txBody>
      </p:sp>
      <p:sp>
        <p:nvSpPr>
          <p:cNvPr id="39" name="TextBox 38"/>
          <p:cNvSpPr txBox="1"/>
          <p:nvPr/>
        </p:nvSpPr>
        <p:spPr>
          <a:xfrm>
            <a:off x="6971284" y="4512022"/>
            <a:ext cx="2183260" cy="400110"/>
          </a:xfrm>
          <a:prstGeom prst="rect">
            <a:avLst/>
          </a:prstGeom>
          <a:noFill/>
        </p:spPr>
        <p:txBody>
          <a:bodyPr wrap="square" rtlCol="0">
            <a:spAutoFit/>
          </a:bodyPr>
          <a:lstStyle/>
          <a:p>
            <a:pPr algn="ctr"/>
            <a:r>
              <a:rPr lang="en-GB" sz="2000" dirty="0" smtClean="0"/>
              <a:t>Darius (Mede)</a:t>
            </a:r>
          </a:p>
        </p:txBody>
      </p:sp>
      <p:sp>
        <p:nvSpPr>
          <p:cNvPr id="40" name="TextBox 39"/>
          <p:cNvSpPr txBox="1"/>
          <p:nvPr/>
        </p:nvSpPr>
        <p:spPr>
          <a:xfrm>
            <a:off x="6948264" y="4715852"/>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Tree>
    <p:extLst>
      <p:ext uri="{BB962C8B-B14F-4D97-AF65-F5344CB8AC3E}">
        <p14:creationId xmlns:p14="http://schemas.microsoft.com/office/powerpoint/2010/main" val="1067449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4829090"/>
            <a:ext cx="7151812" cy="400110"/>
          </a:xfrm>
          <a:prstGeom prst="rect">
            <a:avLst/>
          </a:prstGeom>
          <a:noFill/>
        </p:spPr>
        <p:txBody>
          <a:bodyPr wrap="square" rtlCol="0">
            <a:spAutoFit/>
          </a:bodyPr>
          <a:lstStyle/>
          <a:p>
            <a:r>
              <a:rPr lang="en-GB" sz="2000" dirty="0" smtClean="0"/>
              <a:t>Confession and repentance on behalf of God’s people.</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3" name="TextBox 12"/>
          <p:cNvSpPr txBox="1"/>
          <p:nvPr/>
        </p:nvSpPr>
        <p:spPr>
          <a:xfrm>
            <a:off x="12476" y="5169386"/>
            <a:ext cx="7151812" cy="400110"/>
          </a:xfrm>
          <a:prstGeom prst="rect">
            <a:avLst/>
          </a:prstGeom>
          <a:noFill/>
        </p:spPr>
        <p:txBody>
          <a:bodyPr wrap="square" rtlCol="0">
            <a:spAutoFit/>
          </a:bodyPr>
          <a:lstStyle/>
          <a:p>
            <a:r>
              <a:rPr lang="en-GB" sz="2000" dirty="0" smtClean="0"/>
              <a:t>v21 </a:t>
            </a:r>
            <a:r>
              <a:rPr lang="en-GB" sz="2000" u="sng" dirty="0" smtClean="0"/>
              <a:t>Gabriel</a:t>
            </a:r>
            <a:r>
              <a:rPr lang="en-GB" sz="2000" dirty="0" smtClean="0"/>
              <a:t> comes again (pretty much straight away)</a:t>
            </a:r>
            <a:endParaRPr lang="en-GB" sz="2000" i="1" dirty="0" smtClean="0"/>
          </a:p>
        </p:txBody>
      </p:sp>
      <p:sp>
        <p:nvSpPr>
          <p:cNvPr id="14" name="TextBox 13"/>
          <p:cNvSpPr txBox="1"/>
          <p:nvPr/>
        </p:nvSpPr>
        <p:spPr>
          <a:xfrm>
            <a:off x="197296" y="6453336"/>
            <a:ext cx="5310808" cy="400110"/>
          </a:xfrm>
          <a:prstGeom prst="rect">
            <a:avLst/>
          </a:prstGeom>
          <a:solidFill>
            <a:srgbClr val="FFFF00"/>
          </a:solidFill>
        </p:spPr>
        <p:txBody>
          <a:bodyPr wrap="square" rtlCol="0">
            <a:spAutoFit/>
          </a:bodyPr>
          <a:lstStyle/>
          <a:p>
            <a:r>
              <a:rPr lang="en-GB" sz="2000" dirty="0" smtClean="0"/>
              <a:t>* Again Gabriel is announcing the Messiah</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1" name="TextBox 30"/>
          <p:cNvSpPr txBox="1"/>
          <p:nvPr/>
        </p:nvSpPr>
        <p:spPr>
          <a:xfrm>
            <a:off x="-7690" y="5517232"/>
            <a:ext cx="9139214" cy="707886"/>
          </a:xfrm>
          <a:prstGeom prst="rect">
            <a:avLst/>
          </a:prstGeom>
          <a:noFill/>
        </p:spPr>
        <p:txBody>
          <a:bodyPr wrap="square" rtlCol="0">
            <a:spAutoFit/>
          </a:bodyPr>
          <a:lstStyle/>
          <a:p>
            <a:r>
              <a:rPr lang="en-GB" sz="2000" dirty="0" smtClean="0"/>
              <a:t>v25 </a:t>
            </a:r>
            <a:r>
              <a:rPr lang="en-GB" sz="2000" i="1" dirty="0" smtClean="0"/>
              <a:t>“until the Anointed One comes” </a:t>
            </a:r>
          </a:p>
          <a:p>
            <a:r>
              <a:rPr lang="en-GB" sz="2000" i="1" dirty="0"/>
              <a:t> </a:t>
            </a:r>
            <a:r>
              <a:rPr lang="en-GB" sz="2000" i="1" dirty="0" smtClean="0"/>
              <a:t>         foretells that the Messiah will be killed and Jerusalem destroyed.</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6" name="TextBox 35"/>
          <p:cNvSpPr txBox="1"/>
          <p:nvPr/>
        </p:nvSpPr>
        <p:spPr>
          <a:xfrm>
            <a:off x="-7690" y="6103947"/>
            <a:ext cx="9139214" cy="707886"/>
          </a:xfrm>
          <a:prstGeom prst="rect">
            <a:avLst/>
          </a:prstGeom>
          <a:noFill/>
        </p:spPr>
        <p:txBody>
          <a:bodyPr wrap="square" rtlCol="0">
            <a:spAutoFit/>
          </a:bodyPr>
          <a:lstStyle/>
          <a:p>
            <a:r>
              <a:rPr lang="en-GB" sz="2000" dirty="0" smtClean="0"/>
              <a:t>Personally – don’t know why God didn’t have Gabriel add about the resurrection </a:t>
            </a:r>
          </a:p>
          <a:p>
            <a:r>
              <a:rPr lang="en-GB" sz="2000" dirty="0"/>
              <a:t>	</a:t>
            </a:r>
            <a:r>
              <a:rPr lang="en-GB" sz="2000" dirty="0" smtClean="0"/>
              <a:t>					– to add to my list of questions.</a:t>
            </a:r>
          </a:p>
        </p:txBody>
      </p:sp>
      <p:sp>
        <p:nvSpPr>
          <p:cNvPr id="37" name="TextBox 36"/>
          <p:cNvSpPr txBox="1"/>
          <p:nvPr/>
        </p:nvSpPr>
        <p:spPr>
          <a:xfrm>
            <a:off x="6300192" y="5317177"/>
            <a:ext cx="2820788" cy="400110"/>
          </a:xfrm>
          <a:prstGeom prst="rect">
            <a:avLst/>
          </a:prstGeom>
          <a:noFill/>
        </p:spPr>
        <p:txBody>
          <a:bodyPr wrap="square" rtlCol="0">
            <a:spAutoFit/>
          </a:bodyPr>
          <a:lstStyle/>
          <a:p>
            <a:pPr algn="ctr"/>
            <a:r>
              <a:rPr lang="en-GB" sz="2000" dirty="0" smtClean="0"/>
              <a:t>The Seventy “Sevens”</a:t>
            </a:r>
          </a:p>
        </p:txBody>
      </p:sp>
      <p:sp>
        <p:nvSpPr>
          <p:cNvPr id="38" name="TextBox 37"/>
          <p:cNvSpPr txBox="1"/>
          <p:nvPr/>
        </p:nvSpPr>
        <p:spPr>
          <a:xfrm>
            <a:off x="323528" y="4512022"/>
            <a:ext cx="7151812" cy="400110"/>
          </a:xfrm>
          <a:prstGeom prst="rect">
            <a:avLst/>
          </a:prstGeom>
          <a:noFill/>
        </p:spPr>
        <p:txBody>
          <a:bodyPr wrap="square" rtlCol="0">
            <a:spAutoFit/>
          </a:bodyPr>
          <a:lstStyle/>
          <a:p>
            <a:r>
              <a:rPr lang="en-GB" sz="2000" dirty="0" smtClean="0"/>
              <a:t>Chapter 9 – Daniel’s Prayer – Confession and Repentance</a:t>
            </a:r>
          </a:p>
        </p:txBody>
      </p:sp>
      <p:sp>
        <p:nvSpPr>
          <p:cNvPr id="39" name="TextBox 38"/>
          <p:cNvSpPr txBox="1"/>
          <p:nvPr/>
        </p:nvSpPr>
        <p:spPr>
          <a:xfrm>
            <a:off x="6971284" y="4512022"/>
            <a:ext cx="2183260" cy="400110"/>
          </a:xfrm>
          <a:prstGeom prst="rect">
            <a:avLst/>
          </a:prstGeom>
          <a:noFill/>
        </p:spPr>
        <p:txBody>
          <a:bodyPr wrap="square" rtlCol="0">
            <a:spAutoFit/>
          </a:bodyPr>
          <a:lstStyle/>
          <a:p>
            <a:pPr algn="ctr"/>
            <a:r>
              <a:rPr lang="en-GB" sz="2000" dirty="0" smtClean="0"/>
              <a:t>Darius (Mede)</a:t>
            </a:r>
          </a:p>
        </p:txBody>
      </p:sp>
      <p:sp>
        <p:nvSpPr>
          <p:cNvPr id="40" name="TextBox 39"/>
          <p:cNvSpPr txBox="1"/>
          <p:nvPr/>
        </p:nvSpPr>
        <p:spPr>
          <a:xfrm>
            <a:off x="6948264" y="4715852"/>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Tree>
    <p:extLst>
      <p:ext uri="{BB962C8B-B14F-4D97-AF65-F5344CB8AC3E}">
        <p14:creationId xmlns:p14="http://schemas.microsoft.com/office/powerpoint/2010/main" val="893155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8" name="TextBox 37"/>
          <p:cNvSpPr txBox="1"/>
          <p:nvPr/>
        </p:nvSpPr>
        <p:spPr>
          <a:xfrm>
            <a:off x="323528" y="4512022"/>
            <a:ext cx="7151812" cy="400110"/>
          </a:xfrm>
          <a:prstGeom prst="rect">
            <a:avLst/>
          </a:prstGeom>
          <a:noFill/>
        </p:spPr>
        <p:txBody>
          <a:bodyPr wrap="square" rtlCol="0">
            <a:spAutoFit/>
          </a:bodyPr>
          <a:lstStyle/>
          <a:p>
            <a:r>
              <a:rPr lang="en-GB" sz="2000" dirty="0" smtClean="0"/>
              <a:t>Chapter 9 – Daniel’s Prayer – Confession and Repentance</a:t>
            </a:r>
          </a:p>
        </p:txBody>
      </p:sp>
      <p:sp>
        <p:nvSpPr>
          <p:cNvPr id="39" name="TextBox 38"/>
          <p:cNvSpPr txBox="1"/>
          <p:nvPr/>
        </p:nvSpPr>
        <p:spPr>
          <a:xfrm>
            <a:off x="6971284" y="4512022"/>
            <a:ext cx="2183260" cy="400110"/>
          </a:xfrm>
          <a:prstGeom prst="rect">
            <a:avLst/>
          </a:prstGeom>
          <a:noFill/>
        </p:spPr>
        <p:txBody>
          <a:bodyPr wrap="square" rtlCol="0">
            <a:spAutoFit/>
          </a:bodyPr>
          <a:lstStyle/>
          <a:p>
            <a:pPr algn="ctr"/>
            <a:r>
              <a:rPr lang="en-GB" sz="2000" dirty="0" smtClean="0"/>
              <a:t>Darius (Mede)</a:t>
            </a:r>
          </a:p>
        </p:txBody>
      </p:sp>
      <p:sp>
        <p:nvSpPr>
          <p:cNvPr id="40" name="TextBox 39"/>
          <p:cNvSpPr txBox="1"/>
          <p:nvPr/>
        </p:nvSpPr>
        <p:spPr>
          <a:xfrm>
            <a:off x="6948264" y="4715852"/>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41" name="TextBox 40"/>
          <p:cNvSpPr txBox="1"/>
          <p:nvPr/>
        </p:nvSpPr>
        <p:spPr>
          <a:xfrm>
            <a:off x="323528" y="4944070"/>
            <a:ext cx="7151812" cy="400110"/>
          </a:xfrm>
          <a:prstGeom prst="rect">
            <a:avLst/>
          </a:prstGeom>
          <a:noFill/>
        </p:spPr>
        <p:txBody>
          <a:bodyPr wrap="square" rtlCol="0">
            <a:spAutoFit/>
          </a:bodyPr>
          <a:lstStyle/>
          <a:p>
            <a:r>
              <a:rPr lang="en-GB" sz="2000" dirty="0" smtClean="0"/>
              <a:t>Chapter 10 – Daniel’s Vision of a Man</a:t>
            </a:r>
          </a:p>
        </p:txBody>
      </p:sp>
      <p:sp>
        <p:nvSpPr>
          <p:cNvPr id="42" name="TextBox 41"/>
          <p:cNvSpPr txBox="1"/>
          <p:nvPr/>
        </p:nvSpPr>
        <p:spPr>
          <a:xfrm>
            <a:off x="6971284" y="4944070"/>
            <a:ext cx="2183260" cy="400110"/>
          </a:xfrm>
          <a:prstGeom prst="rect">
            <a:avLst/>
          </a:prstGeom>
          <a:noFill/>
        </p:spPr>
        <p:txBody>
          <a:bodyPr wrap="square" rtlCol="0">
            <a:spAutoFit/>
          </a:bodyPr>
          <a:lstStyle/>
          <a:p>
            <a:pPr algn="ctr"/>
            <a:r>
              <a:rPr lang="en-GB" sz="2000" dirty="0" smtClean="0"/>
              <a:t>Cyrus (Persian)</a:t>
            </a:r>
          </a:p>
        </p:txBody>
      </p:sp>
      <p:sp>
        <p:nvSpPr>
          <p:cNvPr id="43" name="TextBox 42"/>
          <p:cNvSpPr txBox="1"/>
          <p:nvPr/>
        </p:nvSpPr>
        <p:spPr>
          <a:xfrm>
            <a:off x="6948264" y="5147900"/>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Tree>
    <p:extLst>
      <p:ext uri="{BB962C8B-B14F-4D97-AF65-F5344CB8AC3E}">
        <p14:creationId xmlns:p14="http://schemas.microsoft.com/office/powerpoint/2010/main" val="1250802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41" name="TextBox 40"/>
          <p:cNvSpPr txBox="1"/>
          <p:nvPr/>
        </p:nvSpPr>
        <p:spPr>
          <a:xfrm>
            <a:off x="323528" y="980728"/>
            <a:ext cx="7151812" cy="400110"/>
          </a:xfrm>
          <a:prstGeom prst="rect">
            <a:avLst/>
          </a:prstGeom>
          <a:noFill/>
        </p:spPr>
        <p:txBody>
          <a:bodyPr wrap="square" rtlCol="0">
            <a:spAutoFit/>
          </a:bodyPr>
          <a:lstStyle/>
          <a:p>
            <a:r>
              <a:rPr lang="en-GB" sz="2000" dirty="0" smtClean="0"/>
              <a:t>Chapter 10 – Daniel’s Vision of a Man</a:t>
            </a:r>
          </a:p>
        </p:txBody>
      </p:sp>
      <p:sp>
        <p:nvSpPr>
          <p:cNvPr id="42" name="TextBox 41"/>
          <p:cNvSpPr txBox="1"/>
          <p:nvPr/>
        </p:nvSpPr>
        <p:spPr>
          <a:xfrm>
            <a:off x="6971284" y="980728"/>
            <a:ext cx="2183260" cy="400110"/>
          </a:xfrm>
          <a:prstGeom prst="rect">
            <a:avLst/>
          </a:prstGeom>
          <a:noFill/>
        </p:spPr>
        <p:txBody>
          <a:bodyPr wrap="square" rtlCol="0">
            <a:spAutoFit/>
          </a:bodyPr>
          <a:lstStyle/>
          <a:p>
            <a:pPr algn="ctr"/>
            <a:r>
              <a:rPr lang="en-GB" sz="2000" dirty="0" smtClean="0"/>
              <a:t>Cyrus (Persian)</a:t>
            </a:r>
          </a:p>
        </p:txBody>
      </p:sp>
      <p:sp>
        <p:nvSpPr>
          <p:cNvPr id="43" name="TextBox 42"/>
          <p:cNvSpPr txBox="1"/>
          <p:nvPr/>
        </p:nvSpPr>
        <p:spPr>
          <a:xfrm>
            <a:off x="6948264" y="1184558"/>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Tree>
    <p:extLst>
      <p:ext uri="{BB962C8B-B14F-4D97-AF65-F5344CB8AC3E}">
        <p14:creationId xmlns:p14="http://schemas.microsoft.com/office/powerpoint/2010/main" val="3501574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 y="0"/>
            <a:ext cx="9144000" cy="6728114"/>
          </a:xfrm>
          <a:prstGeom prst="rect">
            <a:avLst/>
          </a:prstGeom>
        </p:spPr>
      </p:pic>
    </p:spTree>
    <p:extLst>
      <p:ext uri="{BB962C8B-B14F-4D97-AF65-F5344CB8AC3E}">
        <p14:creationId xmlns:p14="http://schemas.microsoft.com/office/powerpoint/2010/main" val="3085800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7" name="TextBox 6"/>
          <p:cNvSpPr txBox="1"/>
          <p:nvPr/>
        </p:nvSpPr>
        <p:spPr>
          <a:xfrm>
            <a:off x="1092596" y="1340768"/>
            <a:ext cx="7151812" cy="400110"/>
          </a:xfrm>
          <a:prstGeom prst="rect">
            <a:avLst/>
          </a:prstGeom>
          <a:noFill/>
        </p:spPr>
        <p:txBody>
          <a:bodyPr wrap="square" rtlCol="0">
            <a:spAutoFit/>
          </a:bodyPr>
          <a:lstStyle/>
          <a:p>
            <a:r>
              <a:rPr lang="en-GB" sz="2000" dirty="0" smtClean="0"/>
              <a:t>Has a vision – knows its important – doesn’t know why.</a:t>
            </a:r>
          </a:p>
        </p:txBody>
      </p:sp>
      <p:sp>
        <p:nvSpPr>
          <p:cNvPr id="13" name="TextBox 12"/>
          <p:cNvSpPr txBox="1"/>
          <p:nvPr/>
        </p:nvSpPr>
        <p:spPr>
          <a:xfrm>
            <a:off x="12476" y="3808784"/>
            <a:ext cx="9142068" cy="707886"/>
          </a:xfrm>
          <a:prstGeom prst="rect">
            <a:avLst/>
          </a:prstGeom>
          <a:noFill/>
        </p:spPr>
        <p:txBody>
          <a:bodyPr wrap="square" rtlCol="0">
            <a:spAutoFit/>
          </a:bodyPr>
          <a:lstStyle/>
          <a:p>
            <a:pPr marL="447675" indent="-447675"/>
            <a:r>
              <a:rPr lang="en-GB" sz="2000" dirty="0" smtClean="0"/>
              <a:t>v13 “</a:t>
            </a:r>
            <a:r>
              <a:rPr lang="en-GB" sz="2000" i="1" dirty="0" smtClean="0"/>
              <a:t>But the prince of the Persian kingdom resisted me twenty-one days. Then Michael, one of the chief princes, came to help”</a:t>
            </a:r>
          </a:p>
        </p:txBody>
      </p:sp>
      <p:sp>
        <p:nvSpPr>
          <p:cNvPr id="14" name="TextBox 13"/>
          <p:cNvSpPr txBox="1"/>
          <p:nvPr/>
        </p:nvSpPr>
        <p:spPr>
          <a:xfrm>
            <a:off x="300508" y="5733256"/>
            <a:ext cx="8820472" cy="400110"/>
          </a:xfrm>
          <a:prstGeom prst="rect">
            <a:avLst/>
          </a:prstGeom>
          <a:solidFill>
            <a:srgbClr val="FFFF00"/>
          </a:solidFill>
        </p:spPr>
        <p:txBody>
          <a:bodyPr wrap="square" rtlCol="0">
            <a:spAutoFit/>
          </a:bodyPr>
          <a:lstStyle/>
          <a:p>
            <a:r>
              <a:rPr lang="en-GB" sz="2000" dirty="0" smtClean="0"/>
              <a:t>* There is some really significant battle going on here that takes three weeks.</a:t>
            </a:r>
          </a:p>
        </p:txBody>
      </p:sp>
      <p:sp>
        <p:nvSpPr>
          <p:cNvPr id="31" name="TextBox 30"/>
          <p:cNvSpPr txBox="1"/>
          <p:nvPr/>
        </p:nvSpPr>
        <p:spPr>
          <a:xfrm>
            <a:off x="-20778" y="2712655"/>
            <a:ext cx="9175321" cy="400110"/>
          </a:xfrm>
          <a:prstGeom prst="rect">
            <a:avLst/>
          </a:prstGeom>
          <a:noFill/>
        </p:spPr>
        <p:txBody>
          <a:bodyPr wrap="square" rtlCol="0">
            <a:spAutoFit/>
          </a:bodyPr>
          <a:lstStyle/>
          <a:p>
            <a:r>
              <a:rPr lang="en-GB" sz="2000" dirty="0"/>
              <a:t>v</a:t>
            </a:r>
            <a:r>
              <a:rPr lang="en-GB" sz="2000" dirty="0" smtClean="0"/>
              <a:t>11 </a:t>
            </a:r>
            <a:r>
              <a:rPr lang="en-GB" sz="2000" i="1" dirty="0" smtClean="0"/>
              <a:t>“Daniel, you who are highly esteemed (by God), . . . I have been sent to you.” </a:t>
            </a:r>
          </a:p>
        </p:txBody>
      </p:sp>
      <p:sp>
        <p:nvSpPr>
          <p:cNvPr id="41" name="TextBox 40"/>
          <p:cNvSpPr txBox="1"/>
          <p:nvPr/>
        </p:nvSpPr>
        <p:spPr>
          <a:xfrm>
            <a:off x="323528" y="980728"/>
            <a:ext cx="7151812" cy="400110"/>
          </a:xfrm>
          <a:prstGeom prst="rect">
            <a:avLst/>
          </a:prstGeom>
          <a:noFill/>
        </p:spPr>
        <p:txBody>
          <a:bodyPr wrap="square" rtlCol="0">
            <a:spAutoFit/>
          </a:bodyPr>
          <a:lstStyle/>
          <a:p>
            <a:r>
              <a:rPr lang="en-GB" sz="2000" dirty="0" smtClean="0"/>
              <a:t>Chapter 10 – Daniel’s Vision of a Man</a:t>
            </a:r>
          </a:p>
        </p:txBody>
      </p:sp>
      <p:sp>
        <p:nvSpPr>
          <p:cNvPr id="42" name="TextBox 41"/>
          <p:cNvSpPr txBox="1"/>
          <p:nvPr/>
        </p:nvSpPr>
        <p:spPr>
          <a:xfrm>
            <a:off x="6971284" y="980728"/>
            <a:ext cx="2183260" cy="400110"/>
          </a:xfrm>
          <a:prstGeom prst="rect">
            <a:avLst/>
          </a:prstGeom>
          <a:noFill/>
        </p:spPr>
        <p:txBody>
          <a:bodyPr wrap="square" rtlCol="0">
            <a:spAutoFit/>
          </a:bodyPr>
          <a:lstStyle/>
          <a:p>
            <a:pPr algn="ctr"/>
            <a:r>
              <a:rPr lang="en-GB" sz="2000" dirty="0" smtClean="0"/>
              <a:t>Cyrus (Persian)</a:t>
            </a:r>
          </a:p>
        </p:txBody>
      </p:sp>
      <p:sp>
        <p:nvSpPr>
          <p:cNvPr id="43" name="TextBox 42"/>
          <p:cNvSpPr txBox="1"/>
          <p:nvPr/>
        </p:nvSpPr>
        <p:spPr>
          <a:xfrm>
            <a:off x="6948264" y="1184558"/>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50" name="TextBox 49"/>
          <p:cNvSpPr txBox="1"/>
          <p:nvPr/>
        </p:nvSpPr>
        <p:spPr>
          <a:xfrm>
            <a:off x="1092596" y="1660738"/>
            <a:ext cx="7151812" cy="707886"/>
          </a:xfrm>
          <a:prstGeom prst="rect">
            <a:avLst/>
          </a:prstGeom>
          <a:noFill/>
        </p:spPr>
        <p:txBody>
          <a:bodyPr wrap="square" rtlCol="0">
            <a:spAutoFit/>
          </a:bodyPr>
          <a:lstStyle/>
          <a:p>
            <a:pPr marL="342900" indent="-342900">
              <a:buFontTx/>
              <a:buChar char="-"/>
            </a:pPr>
            <a:r>
              <a:rPr lang="en-GB" sz="2000" dirty="0" smtClean="0"/>
              <a:t>Knows he needs to pray</a:t>
            </a:r>
          </a:p>
          <a:p>
            <a:pPr marL="342900" indent="-342900">
              <a:buFontTx/>
              <a:buChar char="-"/>
            </a:pPr>
            <a:r>
              <a:rPr lang="en-GB" sz="2000" dirty="0" smtClean="0"/>
              <a:t>Begins to fast and pray for 3 weeks</a:t>
            </a:r>
          </a:p>
        </p:txBody>
      </p:sp>
      <p:sp>
        <p:nvSpPr>
          <p:cNvPr id="51" name="TextBox 50"/>
          <p:cNvSpPr txBox="1"/>
          <p:nvPr/>
        </p:nvSpPr>
        <p:spPr>
          <a:xfrm>
            <a:off x="1092596" y="2308810"/>
            <a:ext cx="8028384" cy="400110"/>
          </a:xfrm>
          <a:prstGeom prst="rect">
            <a:avLst/>
          </a:prstGeom>
          <a:noFill/>
        </p:spPr>
        <p:txBody>
          <a:bodyPr wrap="square" rtlCol="0">
            <a:spAutoFit/>
          </a:bodyPr>
          <a:lstStyle/>
          <a:p>
            <a:r>
              <a:rPr lang="en-GB" sz="2000" dirty="0" smtClean="0"/>
              <a:t>An Angel comes (this time doesn’t tell us who – but very possibly Gabriel)</a:t>
            </a:r>
          </a:p>
        </p:txBody>
      </p:sp>
      <p:sp>
        <p:nvSpPr>
          <p:cNvPr id="52" name="TextBox 51"/>
          <p:cNvSpPr txBox="1"/>
          <p:nvPr/>
        </p:nvSpPr>
        <p:spPr>
          <a:xfrm>
            <a:off x="4786" y="3100898"/>
            <a:ext cx="9139214" cy="707886"/>
          </a:xfrm>
          <a:prstGeom prst="rect">
            <a:avLst/>
          </a:prstGeom>
          <a:noFill/>
        </p:spPr>
        <p:txBody>
          <a:bodyPr wrap="square" rtlCol="0">
            <a:spAutoFit/>
          </a:bodyPr>
          <a:lstStyle/>
          <a:p>
            <a:pPr marL="447675" indent="-447675"/>
            <a:r>
              <a:rPr lang="en-GB" sz="2000" dirty="0" smtClean="0"/>
              <a:t>v12 </a:t>
            </a:r>
            <a:r>
              <a:rPr lang="en-GB" sz="2000" i="1" dirty="0" smtClean="0"/>
              <a:t>“Since the first day that you set your mind to gain understanding and to humble yourself before your God, your words were heard, and I have come in response…” </a:t>
            </a:r>
          </a:p>
        </p:txBody>
      </p:sp>
      <p:sp>
        <p:nvSpPr>
          <p:cNvPr id="53" name="TextBox 52"/>
          <p:cNvSpPr txBox="1"/>
          <p:nvPr/>
        </p:nvSpPr>
        <p:spPr>
          <a:xfrm>
            <a:off x="-10544" y="5013176"/>
            <a:ext cx="9142068" cy="400110"/>
          </a:xfrm>
          <a:prstGeom prst="rect">
            <a:avLst/>
          </a:prstGeom>
          <a:noFill/>
        </p:spPr>
        <p:txBody>
          <a:bodyPr wrap="square" rtlCol="0">
            <a:spAutoFit/>
          </a:bodyPr>
          <a:lstStyle/>
          <a:p>
            <a:pPr marL="447675" indent="-447675"/>
            <a:r>
              <a:rPr lang="en-GB" sz="2000" dirty="0" smtClean="0"/>
              <a:t>v21 “</a:t>
            </a:r>
            <a:r>
              <a:rPr lang="en-GB" sz="2000" i="1" dirty="0" smtClean="0"/>
              <a:t>But first I will tell you what is written in the Book of Truth.”</a:t>
            </a:r>
          </a:p>
        </p:txBody>
      </p:sp>
      <p:sp>
        <p:nvSpPr>
          <p:cNvPr id="54" name="TextBox 53"/>
          <p:cNvSpPr txBox="1"/>
          <p:nvPr/>
        </p:nvSpPr>
        <p:spPr>
          <a:xfrm>
            <a:off x="-7690" y="4509120"/>
            <a:ext cx="9139214" cy="400110"/>
          </a:xfrm>
          <a:prstGeom prst="rect">
            <a:avLst/>
          </a:prstGeom>
          <a:noFill/>
        </p:spPr>
        <p:txBody>
          <a:bodyPr wrap="square" rtlCol="0">
            <a:spAutoFit/>
          </a:bodyPr>
          <a:lstStyle/>
          <a:p>
            <a:pPr marL="447675" indent="-447675"/>
            <a:r>
              <a:rPr lang="en-GB" sz="2000" dirty="0" smtClean="0"/>
              <a:t>v14 </a:t>
            </a:r>
            <a:r>
              <a:rPr lang="en-GB" sz="2000" i="1" dirty="0" smtClean="0"/>
              <a:t>“Now I have come to explain … a time yet to come.” </a:t>
            </a:r>
          </a:p>
        </p:txBody>
      </p:sp>
    </p:spTree>
    <p:extLst>
      <p:ext uri="{BB962C8B-B14F-4D97-AF65-F5344CB8AC3E}">
        <p14:creationId xmlns:p14="http://schemas.microsoft.com/office/powerpoint/2010/main" val="32560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31" grpId="0"/>
      <p:bldP spid="52" grpId="0"/>
      <p:bldP spid="53"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8" name="TextBox 37"/>
          <p:cNvSpPr txBox="1"/>
          <p:nvPr/>
        </p:nvSpPr>
        <p:spPr>
          <a:xfrm>
            <a:off x="323528" y="4512022"/>
            <a:ext cx="7151812" cy="400110"/>
          </a:xfrm>
          <a:prstGeom prst="rect">
            <a:avLst/>
          </a:prstGeom>
          <a:noFill/>
        </p:spPr>
        <p:txBody>
          <a:bodyPr wrap="square" rtlCol="0">
            <a:spAutoFit/>
          </a:bodyPr>
          <a:lstStyle/>
          <a:p>
            <a:r>
              <a:rPr lang="en-GB" sz="2000" dirty="0" smtClean="0"/>
              <a:t>Chapter 9 – Daniel’s Prayer – Confession and Repentance</a:t>
            </a:r>
          </a:p>
        </p:txBody>
      </p:sp>
      <p:sp>
        <p:nvSpPr>
          <p:cNvPr id="39" name="TextBox 38"/>
          <p:cNvSpPr txBox="1"/>
          <p:nvPr/>
        </p:nvSpPr>
        <p:spPr>
          <a:xfrm>
            <a:off x="6971284" y="4512022"/>
            <a:ext cx="2183260" cy="400110"/>
          </a:xfrm>
          <a:prstGeom prst="rect">
            <a:avLst/>
          </a:prstGeom>
          <a:noFill/>
        </p:spPr>
        <p:txBody>
          <a:bodyPr wrap="square" rtlCol="0">
            <a:spAutoFit/>
          </a:bodyPr>
          <a:lstStyle/>
          <a:p>
            <a:pPr algn="ctr"/>
            <a:r>
              <a:rPr lang="en-GB" sz="2000" dirty="0" smtClean="0"/>
              <a:t>Darius (Mede)</a:t>
            </a:r>
          </a:p>
        </p:txBody>
      </p:sp>
      <p:sp>
        <p:nvSpPr>
          <p:cNvPr id="40" name="TextBox 39"/>
          <p:cNvSpPr txBox="1"/>
          <p:nvPr/>
        </p:nvSpPr>
        <p:spPr>
          <a:xfrm>
            <a:off x="6948264" y="4715852"/>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41" name="TextBox 40"/>
          <p:cNvSpPr txBox="1"/>
          <p:nvPr/>
        </p:nvSpPr>
        <p:spPr>
          <a:xfrm>
            <a:off x="323528" y="4944070"/>
            <a:ext cx="7151812" cy="400110"/>
          </a:xfrm>
          <a:prstGeom prst="rect">
            <a:avLst/>
          </a:prstGeom>
          <a:noFill/>
        </p:spPr>
        <p:txBody>
          <a:bodyPr wrap="square" rtlCol="0">
            <a:spAutoFit/>
          </a:bodyPr>
          <a:lstStyle/>
          <a:p>
            <a:r>
              <a:rPr lang="en-GB" sz="2000" dirty="0" smtClean="0"/>
              <a:t>Chapter 10 – Daniel’s Vision of a Man</a:t>
            </a:r>
          </a:p>
        </p:txBody>
      </p:sp>
      <p:sp>
        <p:nvSpPr>
          <p:cNvPr id="42" name="TextBox 41"/>
          <p:cNvSpPr txBox="1"/>
          <p:nvPr/>
        </p:nvSpPr>
        <p:spPr>
          <a:xfrm>
            <a:off x="6971284" y="4944070"/>
            <a:ext cx="2183260" cy="400110"/>
          </a:xfrm>
          <a:prstGeom prst="rect">
            <a:avLst/>
          </a:prstGeom>
          <a:noFill/>
        </p:spPr>
        <p:txBody>
          <a:bodyPr wrap="square" rtlCol="0">
            <a:spAutoFit/>
          </a:bodyPr>
          <a:lstStyle/>
          <a:p>
            <a:pPr algn="ctr"/>
            <a:r>
              <a:rPr lang="en-GB" sz="2000" dirty="0" smtClean="0"/>
              <a:t>Cyrus (Persian)</a:t>
            </a:r>
          </a:p>
        </p:txBody>
      </p:sp>
      <p:sp>
        <p:nvSpPr>
          <p:cNvPr id="43" name="TextBox 42"/>
          <p:cNvSpPr txBox="1"/>
          <p:nvPr/>
        </p:nvSpPr>
        <p:spPr>
          <a:xfrm>
            <a:off x="6948264" y="5147900"/>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Tree>
    <p:extLst>
      <p:ext uri="{BB962C8B-B14F-4D97-AF65-F5344CB8AC3E}">
        <p14:creationId xmlns:p14="http://schemas.microsoft.com/office/powerpoint/2010/main" val="2506864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8" name="TextBox 37"/>
          <p:cNvSpPr txBox="1"/>
          <p:nvPr/>
        </p:nvSpPr>
        <p:spPr>
          <a:xfrm>
            <a:off x="323528" y="4512022"/>
            <a:ext cx="7151812" cy="400110"/>
          </a:xfrm>
          <a:prstGeom prst="rect">
            <a:avLst/>
          </a:prstGeom>
          <a:noFill/>
        </p:spPr>
        <p:txBody>
          <a:bodyPr wrap="square" rtlCol="0">
            <a:spAutoFit/>
          </a:bodyPr>
          <a:lstStyle/>
          <a:p>
            <a:r>
              <a:rPr lang="en-GB" sz="2000" dirty="0" smtClean="0"/>
              <a:t>Chapter 9 – Daniel’s Prayer – Confession and Repentance</a:t>
            </a:r>
          </a:p>
        </p:txBody>
      </p:sp>
      <p:sp>
        <p:nvSpPr>
          <p:cNvPr id="39" name="TextBox 38"/>
          <p:cNvSpPr txBox="1"/>
          <p:nvPr/>
        </p:nvSpPr>
        <p:spPr>
          <a:xfrm>
            <a:off x="6971284" y="4512022"/>
            <a:ext cx="2183260" cy="400110"/>
          </a:xfrm>
          <a:prstGeom prst="rect">
            <a:avLst/>
          </a:prstGeom>
          <a:noFill/>
        </p:spPr>
        <p:txBody>
          <a:bodyPr wrap="square" rtlCol="0">
            <a:spAutoFit/>
          </a:bodyPr>
          <a:lstStyle/>
          <a:p>
            <a:pPr algn="ctr"/>
            <a:r>
              <a:rPr lang="en-GB" sz="2000" dirty="0" smtClean="0"/>
              <a:t>Darius (Mede)</a:t>
            </a:r>
          </a:p>
        </p:txBody>
      </p:sp>
      <p:sp>
        <p:nvSpPr>
          <p:cNvPr id="40" name="TextBox 39"/>
          <p:cNvSpPr txBox="1"/>
          <p:nvPr/>
        </p:nvSpPr>
        <p:spPr>
          <a:xfrm>
            <a:off x="6948264" y="4715852"/>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41" name="TextBox 40"/>
          <p:cNvSpPr txBox="1"/>
          <p:nvPr/>
        </p:nvSpPr>
        <p:spPr>
          <a:xfrm>
            <a:off x="323528" y="4944070"/>
            <a:ext cx="7151812" cy="400110"/>
          </a:xfrm>
          <a:prstGeom prst="rect">
            <a:avLst/>
          </a:prstGeom>
          <a:noFill/>
        </p:spPr>
        <p:txBody>
          <a:bodyPr wrap="square" rtlCol="0">
            <a:spAutoFit/>
          </a:bodyPr>
          <a:lstStyle/>
          <a:p>
            <a:r>
              <a:rPr lang="en-GB" sz="2000" dirty="0" smtClean="0"/>
              <a:t>Chapter 10 – Daniel’s Vision of a Man</a:t>
            </a:r>
          </a:p>
        </p:txBody>
      </p:sp>
      <p:sp>
        <p:nvSpPr>
          <p:cNvPr id="42" name="TextBox 41"/>
          <p:cNvSpPr txBox="1"/>
          <p:nvPr/>
        </p:nvSpPr>
        <p:spPr>
          <a:xfrm>
            <a:off x="6971284" y="4944070"/>
            <a:ext cx="2183260" cy="400110"/>
          </a:xfrm>
          <a:prstGeom prst="rect">
            <a:avLst/>
          </a:prstGeom>
          <a:noFill/>
        </p:spPr>
        <p:txBody>
          <a:bodyPr wrap="square" rtlCol="0">
            <a:spAutoFit/>
          </a:bodyPr>
          <a:lstStyle/>
          <a:p>
            <a:pPr algn="ctr"/>
            <a:r>
              <a:rPr lang="en-GB" sz="2000" dirty="0" smtClean="0"/>
              <a:t>Cyrus (Persian)</a:t>
            </a:r>
          </a:p>
        </p:txBody>
      </p:sp>
      <p:sp>
        <p:nvSpPr>
          <p:cNvPr id="43" name="TextBox 42"/>
          <p:cNvSpPr txBox="1"/>
          <p:nvPr/>
        </p:nvSpPr>
        <p:spPr>
          <a:xfrm>
            <a:off x="6948264" y="5147900"/>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2" name="TextBox 31"/>
          <p:cNvSpPr txBox="1"/>
          <p:nvPr/>
        </p:nvSpPr>
        <p:spPr>
          <a:xfrm>
            <a:off x="323528" y="5376118"/>
            <a:ext cx="7151812" cy="400110"/>
          </a:xfrm>
          <a:prstGeom prst="rect">
            <a:avLst/>
          </a:prstGeom>
          <a:noFill/>
        </p:spPr>
        <p:txBody>
          <a:bodyPr wrap="square" rtlCol="0">
            <a:spAutoFit/>
          </a:bodyPr>
          <a:lstStyle/>
          <a:p>
            <a:r>
              <a:rPr lang="en-GB" sz="2000" dirty="0" smtClean="0"/>
              <a:t>Chapter 11 – The Angel’s Message – Kings of the North and South</a:t>
            </a:r>
          </a:p>
        </p:txBody>
      </p:sp>
      <p:sp>
        <p:nvSpPr>
          <p:cNvPr id="36" name="TextBox 35"/>
          <p:cNvSpPr txBox="1"/>
          <p:nvPr/>
        </p:nvSpPr>
        <p:spPr>
          <a:xfrm>
            <a:off x="6971284" y="5376118"/>
            <a:ext cx="2183260" cy="400110"/>
          </a:xfrm>
          <a:prstGeom prst="rect">
            <a:avLst/>
          </a:prstGeom>
          <a:noFill/>
        </p:spPr>
        <p:txBody>
          <a:bodyPr wrap="square" rtlCol="0">
            <a:spAutoFit/>
          </a:bodyPr>
          <a:lstStyle/>
          <a:p>
            <a:pPr algn="ctr"/>
            <a:r>
              <a:rPr lang="en-GB" sz="2000" dirty="0" smtClean="0"/>
              <a:t>Not specified</a:t>
            </a:r>
          </a:p>
        </p:txBody>
      </p:sp>
      <p:sp>
        <p:nvSpPr>
          <p:cNvPr id="37" name="TextBox 36"/>
          <p:cNvSpPr txBox="1"/>
          <p:nvPr/>
        </p:nvSpPr>
        <p:spPr>
          <a:xfrm>
            <a:off x="6948264" y="5579948"/>
            <a:ext cx="2183260" cy="369332"/>
          </a:xfrm>
          <a:prstGeom prst="rect">
            <a:avLst/>
          </a:prstGeom>
          <a:noFill/>
        </p:spPr>
        <p:txBody>
          <a:bodyPr wrap="square" rtlCol="0">
            <a:spAutoFit/>
          </a:bodyPr>
          <a:lstStyle/>
          <a:p>
            <a:pPr algn="ctr"/>
            <a:r>
              <a:rPr lang="en-GB" i="1" dirty="0"/>
              <a:t>t</a:t>
            </a:r>
            <a:r>
              <a:rPr lang="en-GB" i="1" dirty="0" smtClean="0"/>
              <a:t>ime unknown</a:t>
            </a:r>
          </a:p>
        </p:txBody>
      </p:sp>
    </p:spTree>
    <p:extLst>
      <p:ext uri="{BB962C8B-B14F-4D97-AF65-F5344CB8AC3E}">
        <p14:creationId xmlns:p14="http://schemas.microsoft.com/office/powerpoint/2010/main" val="2948348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23528" y="3647926"/>
            <a:ext cx="7151812" cy="400110"/>
          </a:xfrm>
          <a:prstGeom prst="rect">
            <a:avLst/>
          </a:prstGeom>
          <a:noFill/>
        </p:spPr>
        <p:txBody>
          <a:bodyPr wrap="square" rtlCol="0">
            <a:spAutoFit/>
          </a:bodyPr>
          <a:lstStyle/>
          <a:p>
            <a:r>
              <a:rPr lang="en-GB" sz="2000" dirty="0" smtClean="0"/>
              <a:t>Chapter 7 – Daniel’s Dream – Four Great Beasts</a:t>
            </a:r>
          </a:p>
        </p:txBody>
      </p:sp>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400110"/>
          </a:xfrm>
          <a:prstGeom prst="rect">
            <a:avLst/>
          </a:prstGeom>
          <a:noFill/>
        </p:spPr>
        <p:txBody>
          <a:bodyPr wrap="square" rtlCol="0">
            <a:spAutoFit/>
          </a:bodyPr>
          <a:lstStyle/>
          <a:p>
            <a:pPr algn="ctr"/>
            <a:r>
              <a:rPr lang="en-GB" sz="2000" dirty="0" smtClean="0"/>
              <a:t>Nebuchadnezzar</a:t>
            </a:r>
          </a:p>
        </p:txBody>
      </p:sp>
      <p:sp>
        <p:nvSpPr>
          <p:cNvPr id="15" name="TextBox 14"/>
          <p:cNvSpPr txBox="1"/>
          <p:nvPr/>
        </p:nvSpPr>
        <p:spPr>
          <a:xfrm>
            <a:off x="323528" y="1929026"/>
            <a:ext cx="7151812" cy="400110"/>
          </a:xfrm>
          <a:prstGeom prst="rect">
            <a:avLst/>
          </a:prstGeom>
          <a:noFill/>
        </p:spPr>
        <p:txBody>
          <a:bodyPr wrap="square" rtlCol="0">
            <a:spAutoFit/>
          </a:bodyPr>
          <a:lstStyle/>
          <a:p>
            <a:r>
              <a:rPr lang="en-GB" sz="2000" dirty="0" smtClean="0"/>
              <a:t>Chapter 3 – Fiery Furnace</a:t>
            </a:r>
          </a:p>
        </p:txBody>
      </p:sp>
      <p:sp>
        <p:nvSpPr>
          <p:cNvPr id="16" name="TextBox 15"/>
          <p:cNvSpPr txBox="1"/>
          <p:nvPr/>
        </p:nvSpPr>
        <p:spPr>
          <a:xfrm>
            <a:off x="6971284" y="1929026"/>
            <a:ext cx="2183260" cy="400110"/>
          </a:xfrm>
          <a:prstGeom prst="rect">
            <a:avLst/>
          </a:prstGeom>
          <a:noFill/>
        </p:spPr>
        <p:txBody>
          <a:bodyPr wrap="square" rtlCol="0">
            <a:spAutoFit/>
          </a:bodyPr>
          <a:lstStyle/>
          <a:p>
            <a:pPr algn="ctr"/>
            <a:r>
              <a:rPr lang="en-GB" sz="2000" dirty="0" smtClean="0"/>
              <a:t>Nebuchadnezzar</a:t>
            </a:r>
          </a:p>
        </p:txBody>
      </p:sp>
      <p:sp>
        <p:nvSpPr>
          <p:cNvPr id="19" name="TextBox 18"/>
          <p:cNvSpPr txBox="1"/>
          <p:nvPr/>
        </p:nvSpPr>
        <p:spPr>
          <a:xfrm>
            <a:off x="6948264" y="1691516"/>
            <a:ext cx="2183260" cy="369332"/>
          </a:xfrm>
          <a:prstGeom prst="rect">
            <a:avLst/>
          </a:prstGeom>
          <a:noFill/>
        </p:spPr>
        <p:txBody>
          <a:bodyPr wrap="square" rtlCol="0">
            <a:spAutoFit/>
          </a:bodyPr>
          <a:lstStyle/>
          <a:p>
            <a:pPr algn="ctr"/>
            <a:r>
              <a:rPr lang="en-GB" i="1" dirty="0" smtClean="0"/>
              <a:t>2</a:t>
            </a:r>
            <a:r>
              <a:rPr lang="en-GB" i="1" baseline="30000" dirty="0" smtClean="0"/>
              <a:t>nd</a:t>
            </a:r>
            <a:r>
              <a:rPr lang="en-GB" i="1" dirty="0" smtClean="0"/>
              <a:t> Year</a:t>
            </a:r>
          </a:p>
        </p:txBody>
      </p:sp>
      <p:sp>
        <p:nvSpPr>
          <p:cNvPr id="20" name="TextBox 19"/>
          <p:cNvSpPr txBox="1"/>
          <p:nvPr/>
        </p:nvSpPr>
        <p:spPr>
          <a:xfrm>
            <a:off x="6948264" y="2132856"/>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17" name="TextBox 16"/>
          <p:cNvSpPr txBox="1"/>
          <p:nvPr/>
        </p:nvSpPr>
        <p:spPr>
          <a:xfrm>
            <a:off x="323528" y="2351782"/>
            <a:ext cx="7151812" cy="400110"/>
          </a:xfrm>
          <a:prstGeom prst="rect">
            <a:avLst/>
          </a:prstGeom>
          <a:noFill/>
        </p:spPr>
        <p:txBody>
          <a:bodyPr wrap="square" rtlCol="0">
            <a:spAutoFit/>
          </a:bodyPr>
          <a:lstStyle/>
          <a:p>
            <a:r>
              <a:rPr lang="en-GB" sz="2000" dirty="0" smtClean="0"/>
              <a:t>Chapter 4 – Nebuchadnezzar’s Dream – Tree</a:t>
            </a:r>
          </a:p>
        </p:txBody>
      </p:sp>
      <p:sp>
        <p:nvSpPr>
          <p:cNvPr id="18" name="TextBox 17"/>
          <p:cNvSpPr txBox="1"/>
          <p:nvPr/>
        </p:nvSpPr>
        <p:spPr>
          <a:xfrm>
            <a:off x="6971284" y="2351782"/>
            <a:ext cx="2183260" cy="400110"/>
          </a:xfrm>
          <a:prstGeom prst="rect">
            <a:avLst/>
          </a:prstGeom>
          <a:noFill/>
        </p:spPr>
        <p:txBody>
          <a:bodyPr wrap="square" rtlCol="0">
            <a:spAutoFit/>
          </a:bodyPr>
          <a:lstStyle/>
          <a:p>
            <a:pPr algn="ctr"/>
            <a:r>
              <a:rPr lang="en-GB" sz="2000" dirty="0" smtClean="0"/>
              <a:t>Nebuchadnezzar</a:t>
            </a:r>
          </a:p>
        </p:txBody>
      </p:sp>
      <p:sp>
        <p:nvSpPr>
          <p:cNvPr id="23" name="TextBox 22"/>
          <p:cNvSpPr txBox="1"/>
          <p:nvPr/>
        </p:nvSpPr>
        <p:spPr>
          <a:xfrm>
            <a:off x="6948264" y="2555612"/>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1" name="TextBox 20"/>
          <p:cNvSpPr txBox="1"/>
          <p:nvPr/>
        </p:nvSpPr>
        <p:spPr>
          <a:xfrm>
            <a:off x="323528" y="2783830"/>
            <a:ext cx="7151812" cy="400110"/>
          </a:xfrm>
          <a:prstGeom prst="rect">
            <a:avLst/>
          </a:prstGeom>
          <a:noFill/>
        </p:spPr>
        <p:txBody>
          <a:bodyPr wrap="square" rtlCol="0">
            <a:spAutoFit/>
          </a:bodyPr>
          <a:lstStyle/>
          <a:p>
            <a:r>
              <a:rPr lang="en-GB" sz="2000" dirty="0" smtClean="0"/>
              <a:t>Chapter 5 – Handwriting on the Wall</a:t>
            </a:r>
          </a:p>
        </p:txBody>
      </p:sp>
      <p:sp>
        <p:nvSpPr>
          <p:cNvPr id="22" name="TextBox 21"/>
          <p:cNvSpPr txBox="1"/>
          <p:nvPr/>
        </p:nvSpPr>
        <p:spPr>
          <a:xfrm>
            <a:off x="6971284" y="2783830"/>
            <a:ext cx="2183260" cy="400110"/>
          </a:xfrm>
          <a:prstGeom prst="rect">
            <a:avLst/>
          </a:prstGeom>
          <a:noFill/>
        </p:spPr>
        <p:txBody>
          <a:bodyPr wrap="square" rtlCol="0">
            <a:spAutoFit/>
          </a:bodyPr>
          <a:lstStyle/>
          <a:p>
            <a:pPr algn="ctr"/>
            <a:r>
              <a:rPr lang="en-GB" sz="2000" dirty="0" smtClean="0"/>
              <a:t>Belshazzar</a:t>
            </a:r>
          </a:p>
        </p:txBody>
      </p:sp>
      <p:sp>
        <p:nvSpPr>
          <p:cNvPr id="24" name="TextBox 23"/>
          <p:cNvSpPr txBox="1"/>
          <p:nvPr/>
        </p:nvSpPr>
        <p:spPr>
          <a:xfrm>
            <a:off x="6948264" y="2987660"/>
            <a:ext cx="2183260" cy="369332"/>
          </a:xfrm>
          <a:prstGeom prst="rect">
            <a:avLst/>
          </a:prstGeom>
          <a:noFill/>
        </p:spPr>
        <p:txBody>
          <a:bodyPr wrap="square" rtlCol="0">
            <a:spAutoFit/>
          </a:bodyPr>
          <a:lstStyle/>
          <a:p>
            <a:pPr algn="ctr"/>
            <a:r>
              <a:rPr lang="en-GB" i="1" dirty="0"/>
              <a:t>e</a:t>
            </a:r>
            <a:r>
              <a:rPr lang="en-GB" i="1" dirty="0" smtClean="0"/>
              <a:t>nd of his reign</a:t>
            </a:r>
          </a:p>
        </p:txBody>
      </p:sp>
      <p:sp>
        <p:nvSpPr>
          <p:cNvPr id="25" name="TextBox 24"/>
          <p:cNvSpPr txBox="1"/>
          <p:nvPr/>
        </p:nvSpPr>
        <p:spPr>
          <a:xfrm>
            <a:off x="323528" y="3215878"/>
            <a:ext cx="7151812" cy="400110"/>
          </a:xfrm>
          <a:prstGeom prst="rect">
            <a:avLst/>
          </a:prstGeom>
          <a:noFill/>
        </p:spPr>
        <p:txBody>
          <a:bodyPr wrap="square" rtlCol="0">
            <a:spAutoFit/>
          </a:bodyPr>
          <a:lstStyle/>
          <a:p>
            <a:r>
              <a:rPr lang="en-GB" sz="2000" dirty="0" smtClean="0"/>
              <a:t>Chapter 6 – Daniel in the Lions’ Den</a:t>
            </a:r>
          </a:p>
        </p:txBody>
      </p:sp>
      <p:sp>
        <p:nvSpPr>
          <p:cNvPr id="26" name="TextBox 25"/>
          <p:cNvSpPr txBox="1"/>
          <p:nvPr/>
        </p:nvSpPr>
        <p:spPr>
          <a:xfrm>
            <a:off x="6971284" y="3215878"/>
            <a:ext cx="2183260" cy="400110"/>
          </a:xfrm>
          <a:prstGeom prst="rect">
            <a:avLst/>
          </a:prstGeom>
          <a:noFill/>
        </p:spPr>
        <p:txBody>
          <a:bodyPr wrap="square" rtlCol="0">
            <a:spAutoFit/>
          </a:bodyPr>
          <a:lstStyle/>
          <a:p>
            <a:pPr algn="ctr"/>
            <a:r>
              <a:rPr lang="en-GB" sz="2000" dirty="0" smtClean="0"/>
              <a:t>Darius (Mede)</a:t>
            </a:r>
          </a:p>
        </p:txBody>
      </p:sp>
      <p:sp>
        <p:nvSpPr>
          <p:cNvPr id="27" name="TextBox 26"/>
          <p:cNvSpPr txBox="1"/>
          <p:nvPr/>
        </p:nvSpPr>
        <p:spPr>
          <a:xfrm>
            <a:off x="6948264" y="341970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29" name="TextBox 28"/>
          <p:cNvSpPr txBox="1"/>
          <p:nvPr/>
        </p:nvSpPr>
        <p:spPr>
          <a:xfrm>
            <a:off x="6971284" y="3647926"/>
            <a:ext cx="2183260" cy="400110"/>
          </a:xfrm>
          <a:prstGeom prst="rect">
            <a:avLst/>
          </a:prstGeom>
          <a:noFill/>
        </p:spPr>
        <p:txBody>
          <a:bodyPr wrap="square" rtlCol="0">
            <a:spAutoFit/>
          </a:bodyPr>
          <a:lstStyle/>
          <a:p>
            <a:pPr algn="ctr"/>
            <a:r>
              <a:rPr lang="en-GB" sz="2000" dirty="0" smtClean="0"/>
              <a:t>Belshazzar</a:t>
            </a:r>
          </a:p>
        </p:txBody>
      </p:sp>
      <p:sp>
        <p:nvSpPr>
          <p:cNvPr id="30" name="TextBox 29"/>
          <p:cNvSpPr txBox="1"/>
          <p:nvPr/>
        </p:nvSpPr>
        <p:spPr>
          <a:xfrm>
            <a:off x="6948264" y="3851756"/>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33" name="TextBox 32"/>
          <p:cNvSpPr txBox="1"/>
          <p:nvPr/>
        </p:nvSpPr>
        <p:spPr>
          <a:xfrm>
            <a:off x="323528" y="4079974"/>
            <a:ext cx="7151812" cy="400110"/>
          </a:xfrm>
          <a:prstGeom prst="rect">
            <a:avLst/>
          </a:prstGeom>
          <a:noFill/>
        </p:spPr>
        <p:txBody>
          <a:bodyPr wrap="square" rtlCol="0">
            <a:spAutoFit/>
          </a:bodyPr>
          <a:lstStyle/>
          <a:p>
            <a:r>
              <a:rPr lang="en-GB" sz="2000" dirty="0" smtClean="0"/>
              <a:t>Chapter 8 – Daniel’s Dream – Ram and Goat</a:t>
            </a:r>
          </a:p>
        </p:txBody>
      </p:sp>
      <p:sp>
        <p:nvSpPr>
          <p:cNvPr id="34" name="TextBox 33"/>
          <p:cNvSpPr txBox="1"/>
          <p:nvPr/>
        </p:nvSpPr>
        <p:spPr>
          <a:xfrm>
            <a:off x="6971284" y="4079974"/>
            <a:ext cx="2183260" cy="400110"/>
          </a:xfrm>
          <a:prstGeom prst="rect">
            <a:avLst/>
          </a:prstGeom>
          <a:noFill/>
        </p:spPr>
        <p:txBody>
          <a:bodyPr wrap="square" rtlCol="0">
            <a:spAutoFit/>
          </a:bodyPr>
          <a:lstStyle/>
          <a:p>
            <a:pPr algn="ctr"/>
            <a:r>
              <a:rPr lang="en-GB" sz="2000" dirty="0" smtClean="0"/>
              <a:t>Belshazzar</a:t>
            </a:r>
          </a:p>
        </p:txBody>
      </p:sp>
      <p:sp>
        <p:nvSpPr>
          <p:cNvPr id="35" name="TextBox 34"/>
          <p:cNvSpPr txBox="1"/>
          <p:nvPr/>
        </p:nvSpPr>
        <p:spPr>
          <a:xfrm>
            <a:off x="6948264" y="4283804"/>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8" name="TextBox 37"/>
          <p:cNvSpPr txBox="1"/>
          <p:nvPr/>
        </p:nvSpPr>
        <p:spPr>
          <a:xfrm>
            <a:off x="323528" y="4512022"/>
            <a:ext cx="7151812" cy="400110"/>
          </a:xfrm>
          <a:prstGeom prst="rect">
            <a:avLst/>
          </a:prstGeom>
          <a:noFill/>
        </p:spPr>
        <p:txBody>
          <a:bodyPr wrap="square" rtlCol="0">
            <a:spAutoFit/>
          </a:bodyPr>
          <a:lstStyle/>
          <a:p>
            <a:r>
              <a:rPr lang="en-GB" sz="2000" dirty="0" smtClean="0"/>
              <a:t>Chapter 9 – Daniel’s Prayer – Confession and Repentance</a:t>
            </a:r>
          </a:p>
        </p:txBody>
      </p:sp>
      <p:sp>
        <p:nvSpPr>
          <p:cNvPr id="39" name="TextBox 38"/>
          <p:cNvSpPr txBox="1"/>
          <p:nvPr/>
        </p:nvSpPr>
        <p:spPr>
          <a:xfrm>
            <a:off x="6971284" y="4512022"/>
            <a:ext cx="2183260" cy="400110"/>
          </a:xfrm>
          <a:prstGeom prst="rect">
            <a:avLst/>
          </a:prstGeom>
          <a:noFill/>
        </p:spPr>
        <p:txBody>
          <a:bodyPr wrap="square" rtlCol="0">
            <a:spAutoFit/>
          </a:bodyPr>
          <a:lstStyle/>
          <a:p>
            <a:pPr algn="ctr"/>
            <a:r>
              <a:rPr lang="en-GB" sz="2000" dirty="0" smtClean="0"/>
              <a:t>Darius (Mede)</a:t>
            </a:r>
          </a:p>
        </p:txBody>
      </p:sp>
      <p:sp>
        <p:nvSpPr>
          <p:cNvPr id="40" name="TextBox 39"/>
          <p:cNvSpPr txBox="1"/>
          <p:nvPr/>
        </p:nvSpPr>
        <p:spPr>
          <a:xfrm>
            <a:off x="6948264" y="4715852"/>
            <a:ext cx="2183260" cy="369332"/>
          </a:xfrm>
          <a:prstGeom prst="rect">
            <a:avLst/>
          </a:prstGeom>
          <a:noFill/>
        </p:spPr>
        <p:txBody>
          <a:bodyPr wrap="square" rtlCol="0">
            <a:spAutoFit/>
          </a:bodyPr>
          <a:lstStyle/>
          <a:p>
            <a:pPr algn="ctr"/>
            <a:r>
              <a:rPr lang="en-GB" i="1" dirty="0" smtClean="0"/>
              <a:t>1</a:t>
            </a:r>
            <a:r>
              <a:rPr lang="en-GB" i="1" baseline="30000" dirty="0" smtClean="0"/>
              <a:t>st</a:t>
            </a:r>
            <a:r>
              <a:rPr lang="en-GB" i="1" dirty="0" smtClean="0"/>
              <a:t> year</a:t>
            </a:r>
          </a:p>
        </p:txBody>
      </p:sp>
      <p:sp>
        <p:nvSpPr>
          <p:cNvPr id="41" name="TextBox 40"/>
          <p:cNvSpPr txBox="1"/>
          <p:nvPr/>
        </p:nvSpPr>
        <p:spPr>
          <a:xfrm>
            <a:off x="323528" y="4944070"/>
            <a:ext cx="7151812" cy="400110"/>
          </a:xfrm>
          <a:prstGeom prst="rect">
            <a:avLst/>
          </a:prstGeom>
          <a:noFill/>
        </p:spPr>
        <p:txBody>
          <a:bodyPr wrap="square" rtlCol="0">
            <a:spAutoFit/>
          </a:bodyPr>
          <a:lstStyle/>
          <a:p>
            <a:r>
              <a:rPr lang="en-GB" sz="2000" dirty="0" smtClean="0"/>
              <a:t>Chapter 10 – Daniel’s Vision of a Man</a:t>
            </a:r>
          </a:p>
        </p:txBody>
      </p:sp>
      <p:sp>
        <p:nvSpPr>
          <p:cNvPr id="42" name="TextBox 41"/>
          <p:cNvSpPr txBox="1"/>
          <p:nvPr/>
        </p:nvSpPr>
        <p:spPr>
          <a:xfrm>
            <a:off x="6971284" y="4944070"/>
            <a:ext cx="2183260" cy="400110"/>
          </a:xfrm>
          <a:prstGeom prst="rect">
            <a:avLst/>
          </a:prstGeom>
          <a:noFill/>
        </p:spPr>
        <p:txBody>
          <a:bodyPr wrap="square" rtlCol="0">
            <a:spAutoFit/>
          </a:bodyPr>
          <a:lstStyle/>
          <a:p>
            <a:pPr algn="ctr"/>
            <a:r>
              <a:rPr lang="en-GB" sz="2000" dirty="0" smtClean="0"/>
              <a:t>Cyrus (Persian)</a:t>
            </a:r>
          </a:p>
        </p:txBody>
      </p:sp>
      <p:sp>
        <p:nvSpPr>
          <p:cNvPr id="43" name="TextBox 42"/>
          <p:cNvSpPr txBox="1"/>
          <p:nvPr/>
        </p:nvSpPr>
        <p:spPr>
          <a:xfrm>
            <a:off x="6948264" y="5147900"/>
            <a:ext cx="2183260" cy="369332"/>
          </a:xfrm>
          <a:prstGeom prst="rect">
            <a:avLst/>
          </a:prstGeom>
          <a:noFill/>
        </p:spPr>
        <p:txBody>
          <a:bodyPr wrap="square" rtlCol="0">
            <a:spAutoFit/>
          </a:bodyPr>
          <a:lstStyle/>
          <a:p>
            <a:pPr algn="ctr"/>
            <a:r>
              <a:rPr lang="en-GB" i="1" dirty="0" smtClean="0"/>
              <a:t>3</a:t>
            </a:r>
            <a:r>
              <a:rPr lang="en-GB" i="1" baseline="30000" dirty="0" smtClean="0"/>
              <a:t>rd</a:t>
            </a:r>
            <a:r>
              <a:rPr lang="en-GB" i="1" dirty="0" smtClean="0"/>
              <a:t> year</a:t>
            </a:r>
          </a:p>
        </p:txBody>
      </p:sp>
      <p:sp>
        <p:nvSpPr>
          <p:cNvPr id="32" name="TextBox 31"/>
          <p:cNvSpPr txBox="1"/>
          <p:nvPr/>
        </p:nvSpPr>
        <p:spPr>
          <a:xfrm>
            <a:off x="323528" y="5376118"/>
            <a:ext cx="7151812" cy="400110"/>
          </a:xfrm>
          <a:prstGeom prst="rect">
            <a:avLst/>
          </a:prstGeom>
          <a:noFill/>
        </p:spPr>
        <p:txBody>
          <a:bodyPr wrap="square" rtlCol="0">
            <a:spAutoFit/>
          </a:bodyPr>
          <a:lstStyle/>
          <a:p>
            <a:r>
              <a:rPr lang="en-GB" sz="2000" dirty="0" smtClean="0"/>
              <a:t>Chapter 11 – The Angel’s Message – Kings of the North and South</a:t>
            </a:r>
          </a:p>
        </p:txBody>
      </p:sp>
      <p:sp>
        <p:nvSpPr>
          <p:cNvPr id="36" name="TextBox 35"/>
          <p:cNvSpPr txBox="1"/>
          <p:nvPr/>
        </p:nvSpPr>
        <p:spPr>
          <a:xfrm>
            <a:off x="6971284" y="5376118"/>
            <a:ext cx="2183260" cy="400110"/>
          </a:xfrm>
          <a:prstGeom prst="rect">
            <a:avLst/>
          </a:prstGeom>
          <a:noFill/>
        </p:spPr>
        <p:txBody>
          <a:bodyPr wrap="square" rtlCol="0">
            <a:spAutoFit/>
          </a:bodyPr>
          <a:lstStyle/>
          <a:p>
            <a:pPr algn="ctr"/>
            <a:r>
              <a:rPr lang="en-GB" sz="2000" dirty="0" smtClean="0"/>
              <a:t>Not specified</a:t>
            </a:r>
          </a:p>
        </p:txBody>
      </p:sp>
      <p:sp>
        <p:nvSpPr>
          <p:cNvPr id="37" name="TextBox 36"/>
          <p:cNvSpPr txBox="1"/>
          <p:nvPr/>
        </p:nvSpPr>
        <p:spPr>
          <a:xfrm>
            <a:off x="6948264" y="5579948"/>
            <a:ext cx="2183260" cy="369332"/>
          </a:xfrm>
          <a:prstGeom prst="rect">
            <a:avLst/>
          </a:prstGeom>
          <a:noFill/>
        </p:spPr>
        <p:txBody>
          <a:bodyPr wrap="square" rtlCol="0">
            <a:spAutoFit/>
          </a:bodyPr>
          <a:lstStyle/>
          <a:p>
            <a:pPr algn="ctr"/>
            <a:r>
              <a:rPr lang="en-GB" i="1" dirty="0"/>
              <a:t>t</a:t>
            </a:r>
            <a:r>
              <a:rPr lang="en-GB" i="1" dirty="0" smtClean="0"/>
              <a:t>ime unknown</a:t>
            </a:r>
          </a:p>
        </p:txBody>
      </p:sp>
      <p:sp>
        <p:nvSpPr>
          <p:cNvPr id="44" name="TextBox 43"/>
          <p:cNvSpPr txBox="1"/>
          <p:nvPr/>
        </p:nvSpPr>
        <p:spPr>
          <a:xfrm>
            <a:off x="323528" y="5880174"/>
            <a:ext cx="7151812" cy="400110"/>
          </a:xfrm>
          <a:prstGeom prst="rect">
            <a:avLst/>
          </a:prstGeom>
          <a:noFill/>
        </p:spPr>
        <p:txBody>
          <a:bodyPr wrap="square" rtlCol="0">
            <a:spAutoFit/>
          </a:bodyPr>
          <a:lstStyle/>
          <a:p>
            <a:r>
              <a:rPr lang="en-GB" sz="2000" dirty="0" smtClean="0"/>
              <a:t>Chapter 12 – The Angel’s Message – The End Times</a:t>
            </a:r>
          </a:p>
        </p:txBody>
      </p:sp>
      <p:sp>
        <p:nvSpPr>
          <p:cNvPr id="45" name="TextBox 44"/>
          <p:cNvSpPr txBox="1"/>
          <p:nvPr/>
        </p:nvSpPr>
        <p:spPr>
          <a:xfrm>
            <a:off x="6971284" y="5880174"/>
            <a:ext cx="2183260" cy="400110"/>
          </a:xfrm>
          <a:prstGeom prst="rect">
            <a:avLst/>
          </a:prstGeom>
          <a:noFill/>
        </p:spPr>
        <p:txBody>
          <a:bodyPr wrap="square" rtlCol="0">
            <a:spAutoFit/>
          </a:bodyPr>
          <a:lstStyle/>
          <a:p>
            <a:pPr algn="ctr"/>
            <a:r>
              <a:rPr lang="en-GB" sz="2000" dirty="0" smtClean="0"/>
              <a:t>Not specified</a:t>
            </a:r>
          </a:p>
        </p:txBody>
      </p:sp>
      <p:sp>
        <p:nvSpPr>
          <p:cNvPr id="46" name="TextBox 45"/>
          <p:cNvSpPr txBox="1"/>
          <p:nvPr/>
        </p:nvSpPr>
        <p:spPr>
          <a:xfrm>
            <a:off x="6948264" y="6084004"/>
            <a:ext cx="2183260" cy="369332"/>
          </a:xfrm>
          <a:prstGeom prst="rect">
            <a:avLst/>
          </a:prstGeom>
          <a:noFill/>
        </p:spPr>
        <p:txBody>
          <a:bodyPr wrap="square" rtlCol="0">
            <a:spAutoFit/>
          </a:bodyPr>
          <a:lstStyle/>
          <a:p>
            <a:pPr algn="ctr"/>
            <a:r>
              <a:rPr lang="en-GB" i="1" dirty="0"/>
              <a:t>t</a:t>
            </a:r>
            <a:r>
              <a:rPr lang="en-GB" i="1" dirty="0" smtClean="0"/>
              <a:t>ime unknown</a:t>
            </a:r>
          </a:p>
        </p:txBody>
      </p:sp>
    </p:spTree>
    <p:extLst>
      <p:ext uri="{BB962C8B-B14F-4D97-AF65-F5344CB8AC3E}">
        <p14:creationId xmlns:p14="http://schemas.microsoft.com/office/powerpoint/2010/main" val="1579045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So what have we learned from Daniel:</a:t>
            </a:r>
          </a:p>
        </p:txBody>
      </p:sp>
      <p:sp>
        <p:nvSpPr>
          <p:cNvPr id="8" name="TextBox 7"/>
          <p:cNvSpPr txBox="1"/>
          <p:nvPr/>
        </p:nvSpPr>
        <p:spPr>
          <a:xfrm>
            <a:off x="323528" y="1444714"/>
            <a:ext cx="8820472" cy="400110"/>
          </a:xfrm>
          <a:prstGeom prst="rect">
            <a:avLst/>
          </a:prstGeom>
          <a:noFill/>
        </p:spPr>
        <p:txBody>
          <a:bodyPr wrap="square" rtlCol="0">
            <a:spAutoFit/>
          </a:bodyPr>
          <a:lstStyle/>
          <a:p>
            <a:pPr marL="342900" indent="-342900">
              <a:buFont typeface="Arial" charset="0"/>
              <a:buChar char="•"/>
            </a:pPr>
            <a:r>
              <a:rPr lang="en-GB" sz="2000" dirty="0" smtClean="0"/>
              <a:t>God’s people are called to be obedient and faithful to what God has called.</a:t>
            </a:r>
          </a:p>
        </p:txBody>
      </p:sp>
      <p:sp>
        <p:nvSpPr>
          <p:cNvPr id="15" name="TextBox 14"/>
          <p:cNvSpPr txBox="1"/>
          <p:nvPr/>
        </p:nvSpPr>
        <p:spPr>
          <a:xfrm>
            <a:off x="323528" y="1929026"/>
            <a:ext cx="8820472" cy="400110"/>
          </a:xfrm>
          <a:prstGeom prst="rect">
            <a:avLst/>
          </a:prstGeom>
          <a:noFill/>
        </p:spPr>
        <p:txBody>
          <a:bodyPr wrap="square" rtlCol="0">
            <a:spAutoFit/>
          </a:bodyPr>
          <a:lstStyle/>
          <a:p>
            <a:pPr marL="342900" indent="-342900">
              <a:buFont typeface="Arial" charset="0"/>
              <a:buChar char="•"/>
            </a:pPr>
            <a:r>
              <a:rPr lang="en-GB" sz="2000" dirty="0" smtClean="0"/>
              <a:t>Some weird things going on and they need to understand them.</a:t>
            </a:r>
          </a:p>
        </p:txBody>
      </p:sp>
      <p:sp>
        <p:nvSpPr>
          <p:cNvPr id="17" name="TextBox 16"/>
          <p:cNvSpPr txBox="1"/>
          <p:nvPr/>
        </p:nvSpPr>
        <p:spPr>
          <a:xfrm>
            <a:off x="323528" y="2351782"/>
            <a:ext cx="8820472" cy="400110"/>
          </a:xfrm>
          <a:prstGeom prst="rect">
            <a:avLst/>
          </a:prstGeom>
          <a:noFill/>
        </p:spPr>
        <p:txBody>
          <a:bodyPr wrap="square" rtlCol="0">
            <a:spAutoFit/>
          </a:bodyPr>
          <a:lstStyle/>
          <a:p>
            <a:pPr marL="342900" indent="-342900">
              <a:buFont typeface="Arial" charset="0"/>
              <a:buChar char="•"/>
            </a:pPr>
            <a:r>
              <a:rPr lang="en-GB" sz="2000" dirty="0" smtClean="0"/>
              <a:t>At the heart is coming of the Messiah</a:t>
            </a:r>
            <a:r>
              <a:rPr lang="en-GB" sz="2000" dirty="0"/>
              <a:t>.</a:t>
            </a:r>
            <a:endParaRPr lang="en-GB" sz="2000" dirty="0" smtClean="0"/>
          </a:p>
        </p:txBody>
      </p:sp>
      <p:sp>
        <p:nvSpPr>
          <p:cNvPr id="21" name="TextBox 20"/>
          <p:cNvSpPr txBox="1"/>
          <p:nvPr/>
        </p:nvSpPr>
        <p:spPr>
          <a:xfrm>
            <a:off x="323528" y="2783830"/>
            <a:ext cx="8820472" cy="400110"/>
          </a:xfrm>
          <a:prstGeom prst="rect">
            <a:avLst/>
          </a:prstGeom>
          <a:noFill/>
        </p:spPr>
        <p:txBody>
          <a:bodyPr wrap="square" rtlCol="0">
            <a:spAutoFit/>
          </a:bodyPr>
          <a:lstStyle/>
          <a:p>
            <a:pPr marL="342900" indent="-342900">
              <a:buFont typeface="Arial" charset="0"/>
              <a:buChar char="•"/>
            </a:pPr>
            <a:r>
              <a:rPr lang="en-GB" sz="2000" dirty="0" smtClean="0"/>
              <a:t>Promise of the Messiah isn’t new – but any kind of timeline is new. Significant.</a:t>
            </a:r>
          </a:p>
        </p:txBody>
      </p:sp>
      <p:sp>
        <p:nvSpPr>
          <p:cNvPr id="51" name="TextBox 50"/>
          <p:cNvSpPr txBox="1"/>
          <p:nvPr/>
        </p:nvSpPr>
        <p:spPr>
          <a:xfrm>
            <a:off x="323528" y="3244914"/>
            <a:ext cx="8820472" cy="400110"/>
          </a:xfrm>
          <a:prstGeom prst="rect">
            <a:avLst/>
          </a:prstGeom>
          <a:noFill/>
        </p:spPr>
        <p:txBody>
          <a:bodyPr wrap="square" rtlCol="0">
            <a:spAutoFit/>
          </a:bodyPr>
          <a:lstStyle/>
          <a:p>
            <a:pPr marL="342900" indent="-342900">
              <a:buFont typeface="Arial" charset="0"/>
              <a:buChar char="•"/>
            </a:pPr>
            <a:r>
              <a:rPr lang="en-GB" sz="2000" dirty="0" smtClean="0"/>
              <a:t>It might take time. God doesn’t always work in instant fix.</a:t>
            </a:r>
          </a:p>
        </p:txBody>
      </p:sp>
    </p:spTree>
    <p:extLst>
      <p:ext uri="{BB962C8B-B14F-4D97-AF65-F5344CB8AC3E}">
        <p14:creationId xmlns:p14="http://schemas.microsoft.com/office/powerpoint/2010/main" val="3397483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Daniel: a New Testament Perspective – coming Messiah </a:t>
            </a:r>
            <a:endParaRPr lang="en-GB" sz="2800" dirty="0"/>
          </a:p>
        </p:txBody>
      </p:sp>
    </p:spTree>
    <p:extLst>
      <p:ext uri="{BB962C8B-B14F-4D97-AF65-F5344CB8AC3E}">
        <p14:creationId xmlns:p14="http://schemas.microsoft.com/office/powerpoint/2010/main" val="1322241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Daniel: a New Testament Perspective – coming Messiah </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u="sng" dirty="0" smtClean="0"/>
              <a:t>Simeon</a:t>
            </a:r>
            <a:r>
              <a:rPr lang="en-GB" sz="2000" dirty="0" smtClean="0"/>
              <a:t>: Luke 2 : 25-35</a:t>
            </a:r>
          </a:p>
        </p:txBody>
      </p:sp>
      <p:sp>
        <p:nvSpPr>
          <p:cNvPr id="8" name="TextBox 7"/>
          <p:cNvSpPr txBox="1"/>
          <p:nvPr/>
        </p:nvSpPr>
        <p:spPr>
          <a:xfrm>
            <a:off x="323528" y="1444714"/>
            <a:ext cx="8820472" cy="707886"/>
          </a:xfrm>
          <a:prstGeom prst="rect">
            <a:avLst/>
          </a:prstGeom>
          <a:noFill/>
        </p:spPr>
        <p:txBody>
          <a:bodyPr wrap="square" rtlCol="0">
            <a:spAutoFit/>
          </a:bodyPr>
          <a:lstStyle/>
          <a:p>
            <a:pPr marL="538163" indent="-538163"/>
            <a:r>
              <a:rPr lang="en-GB" sz="2000" i="1" dirty="0" smtClean="0"/>
              <a:t>v26 “it had been revealed to him by the Holy Spirit that he would not die before he had seen the Lord’s Messiah.”</a:t>
            </a:r>
          </a:p>
        </p:txBody>
      </p:sp>
      <p:sp>
        <p:nvSpPr>
          <p:cNvPr id="15" name="TextBox 14"/>
          <p:cNvSpPr txBox="1"/>
          <p:nvPr/>
        </p:nvSpPr>
        <p:spPr>
          <a:xfrm>
            <a:off x="323528" y="2132856"/>
            <a:ext cx="8820472" cy="400110"/>
          </a:xfrm>
          <a:prstGeom prst="rect">
            <a:avLst/>
          </a:prstGeom>
          <a:noFill/>
        </p:spPr>
        <p:txBody>
          <a:bodyPr wrap="square" rtlCol="0">
            <a:spAutoFit/>
          </a:bodyPr>
          <a:lstStyle/>
          <a:p>
            <a:r>
              <a:rPr lang="en-GB" sz="2000" dirty="0"/>
              <a:t>D</a:t>
            </a:r>
            <a:r>
              <a:rPr lang="en-GB" sz="2000" dirty="0" smtClean="0"/>
              <a:t>on’t know how the Holy Spirit revealed – but probably through Daniels writings.</a:t>
            </a:r>
          </a:p>
        </p:txBody>
      </p:sp>
      <p:sp>
        <p:nvSpPr>
          <p:cNvPr id="17" name="TextBox 16"/>
          <p:cNvSpPr txBox="1"/>
          <p:nvPr/>
        </p:nvSpPr>
        <p:spPr>
          <a:xfrm>
            <a:off x="323528" y="2433082"/>
            <a:ext cx="8820472" cy="707886"/>
          </a:xfrm>
          <a:prstGeom prst="rect">
            <a:avLst/>
          </a:prstGeom>
          <a:noFill/>
        </p:spPr>
        <p:txBody>
          <a:bodyPr wrap="square" rtlCol="0">
            <a:spAutoFit/>
          </a:bodyPr>
          <a:lstStyle/>
          <a:p>
            <a:r>
              <a:rPr lang="en-GB" sz="2000" dirty="0" smtClean="0"/>
              <a:t>In faith Simeon goes to the temple – to be there prophetically welcome the Messiah and to bless Jesus and his family.</a:t>
            </a:r>
          </a:p>
        </p:txBody>
      </p:sp>
    </p:spTree>
    <p:extLst>
      <p:ext uri="{BB962C8B-B14F-4D97-AF65-F5344CB8AC3E}">
        <p14:creationId xmlns:p14="http://schemas.microsoft.com/office/powerpoint/2010/main" val="601128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Daniel: a New Testament Perspective – coming Messiah </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u="sng" dirty="0" smtClean="0"/>
              <a:t>Simeon</a:t>
            </a:r>
            <a:r>
              <a:rPr lang="en-GB" sz="2000" dirty="0" smtClean="0"/>
              <a:t>: Luke 2 : 25-35</a:t>
            </a:r>
          </a:p>
        </p:txBody>
      </p:sp>
      <p:sp>
        <p:nvSpPr>
          <p:cNvPr id="8" name="TextBox 7"/>
          <p:cNvSpPr txBox="1"/>
          <p:nvPr/>
        </p:nvSpPr>
        <p:spPr>
          <a:xfrm>
            <a:off x="323528" y="1444714"/>
            <a:ext cx="8820472" cy="707886"/>
          </a:xfrm>
          <a:prstGeom prst="rect">
            <a:avLst/>
          </a:prstGeom>
          <a:noFill/>
        </p:spPr>
        <p:txBody>
          <a:bodyPr wrap="square" rtlCol="0">
            <a:spAutoFit/>
          </a:bodyPr>
          <a:lstStyle/>
          <a:p>
            <a:pPr marL="538163" indent="-538163"/>
            <a:r>
              <a:rPr lang="en-GB" sz="2000" i="1" dirty="0" smtClean="0"/>
              <a:t>v26 “it had been revealed to him by the Holy Spirit that he would not die before he had seen the Lord’s Messiah.”</a:t>
            </a:r>
          </a:p>
        </p:txBody>
      </p:sp>
      <p:sp>
        <p:nvSpPr>
          <p:cNvPr id="15" name="TextBox 14"/>
          <p:cNvSpPr txBox="1"/>
          <p:nvPr/>
        </p:nvSpPr>
        <p:spPr>
          <a:xfrm>
            <a:off x="323528" y="2132856"/>
            <a:ext cx="8820472" cy="400110"/>
          </a:xfrm>
          <a:prstGeom prst="rect">
            <a:avLst/>
          </a:prstGeom>
          <a:noFill/>
        </p:spPr>
        <p:txBody>
          <a:bodyPr wrap="square" rtlCol="0">
            <a:spAutoFit/>
          </a:bodyPr>
          <a:lstStyle/>
          <a:p>
            <a:r>
              <a:rPr lang="en-GB" sz="2000" dirty="0"/>
              <a:t>D</a:t>
            </a:r>
            <a:r>
              <a:rPr lang="en-GB" sz="2000" dirty="0" smtClean="0"/>
              <a:t>on’t know how the Holy Spirit revealed – but probably through Daniels writings.</a:t>
            </a:r>
          </a:p>
        </p:txBody>
      </p:sp>
      <p:sp>
        <p:nvSpPr>
          <p:cNvPr id="17" name="TextBox 16"/>
          <p:cNvSpPr txBox="1"/>
          <p:nvPr/>
        </p:nvSpPr>
        <p:spPr>
          <a:xfrm>
            <a:off x="323528" y="2433082"/>
            <a:ext cx="8820472" cy="707886"/>
          </a:xfrm>
          <a:prstGeom prst="rect">
            <a:avLst/>
          </a:prstGeom>
          <a:noFill/>
        </p:spPr>
        <p:txBody>
          <a:bodyPr wrap="square" rtlCol="0">
            <a:spAutoFit/>
          </a:bodyPr>
          <a:lstStyle/>
          <a:p>
            <a:r>
              <a:rPr lang="en-GB" sz="2000" dirty="0" smtClean="0"/>
              <a:t>In faith Simeon goes to the temple – to be there prophetically welcome the Messiah and to bless Jesus and his family.</a:t>
            </a:r>
          </a:p>
        </p:txBody>
      </p:sp>
      <p:sp>
        <p:nvSpPr>
          <p:cNvPr id="9" name="TextBox 8"/>
          <p:cNvSpPr txBox="1"/>
          <p:nvPr/>
        </p:nvSpPr>
        <p:spPr>
          <a:xfrm>
            <a:off x="300508" y="3429000"/>
            <a:ext cx="7151812" cy="400110"/>
          </a:xfrm>
          <a:prstGeom prst="rect">
            <a:avLst/>
          </a:prstGeom>
          <a:noFill/>
        </p:spPr>
        <p:txBody>
          <a:bodyPr wrap="square" rtlCol="0">
            <a:spAutoFit/>
          </a:bodyPr>
          <a:lstStyle/>
          <a:p>
            <a:r>
              <a:rPr lang="en-GB" sz="2000" u="sng" dirty="0" smtClean="0"/>
              <a:t>Anna</a:t>
            </a:r>
            <a:r>
              <a:rPr lang="en-GB" sz="2000" dirty="0" smtClean="0"/>
              <a:t>: Luke 2 : 36-38</a:t>
            </a:r>
          </a:p>
        </p:txBody>
      </p:sp>
      <p:sp>
        <p:nvSpPr>
          <p:cNvPr id="10" name="TextBox 9"/>
          <p:cNvSpPr txBox="1"/>
          <p:nvPr/>
        </p:nvSpPr>
        <p:spPr>
          <a:xfrm>
            <a:off x="326686" y="4365104"/>
            <a:ext cx="8820472" cy="400110"/>
          </a:xfrm>
          <a:prstGeom prst="rect">
            <a:avLst/>
          </a:prstGeom>
          <a:noFill/>
        </p:spPr>
        <p:txBody>
          <a:bodyPr wrap="square" rtlCol="0">
            <a:spAutoFit/>
          </a:bodyPr>
          <a:lstStyle/>
          <a:p>
            <a:pPr marL="538163" indent="-538163"/>
            <a:r>
              <a:rPr lang="en-GB" sz="2000" i="1" dirty="0" smtClean="0"/>
              <a:t>v26 “looking forward to the redemption of Jerusalem.”</a:t>
            </a:r>
          </a:p>
        </p:txBody>
      </p:sp>
      <p:sp>
        <p:nvSpPr>
          <p:cNvPr id="11" name="TextBox 10"/>
          <p:cNvSpPr txBox="1"/>
          <p:nvPr/>
        </p:nvSpPr>
        <p:spPr>
          <a:xfrm>
            <a:off x="323528" y="3748970"/>
            <a:ext cx="8820472" cy="400110"/>
          </a:xfrm>
          <a:prstGeom prst="rect">
            <a:avLst/>
          </a:prstGeom>
          <a:noFill/>
        </p:spPr>
        <p:txBody>
          <a:bodyPr wrap="square" rtlCol="0">
            <a:spAutoFit/>
          </a:bodyPr>
          <a:lstStyle/>
          <a:p>
            <a:r>
              <a:rPr lang="en-GB" sz="2000" dirty="0" smtClean="0"/>
              <a:t>Prophetess.</a:t>
            </a:r>
          </a:p>
        </p:txBody>
      </p:sp>
      <p:sp>
        <p:nvSpPr>
          <p:cNvPr id="12" name="TextBox 11"/>
          <p:cNvSpPr txBox="1"/>
          <p:nvPr/>
        </p:nvSpPr>
        <p:spPr>
          <a:xfrm>
            <a:off x="323528" y="4037002"/>
            <a:ext cx="8820472" cy="400110"/>
          </a:xfrm>
          <a:prstGeom prst="rect">
            <a:avLst/>
          </a:prstGeom>
          <a:noFill/>
        </p:spPr>
        <p:txBody>
          <a:bodyPr wrap="square" rtlCol="0">
            <a:spAutoFit/>
          </a:bodyPr>
          <a:lstStyle/>
          <a:p>
            <a:r>
              <a:rPr lang="en-GB" sz="2000" dirty="0" smtClean="0"/>
              <a:t>She lived at the temple – something between 60 years and 84 years – waiting</a:t>
            </a:r>
          </a:p>
        </p:txBody>
      </p:sp>
    </p:spTree>
    <p:extLst>
      <p:ext uri="{BB962C8B-B14F-4D97-AF65-F5344CB8AC3E}">
        <p14:creationId xmlns:p14="http://schemas.microsoft.com/office/powerpoint/2010/main" val="975695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Daniel: a New Testament Perspective – coming Messiah </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u="sng" dirty="0" smtClean="0"/>
              <a:t>Simeon</a:t>
            </a:r>
            <a:r>
              <a:rPr lang="en-GB" sz="2000" dirty="0" smtClean="0"/>
              <a:t>: Luke 2 : 25-35</a:t>
            </a:r>
          </a:p>
        </p:txBody>
      </p:sp>
      <p:sp>
        <p:nvSpPr>
          <p:cNvPr id="8" name="TextBox 7"/>
          <p:cNvSpPr txBox="1"/>
          <p:nvPr/>
        </p:nvSpPr>
        <p:spPr>
          <a:xfrm>
            <a:off x="323528" y="4869160"/>
            <a:ext cx="8820472" cy="400110"/>
          </a:xfrm>
          <a:prstGeom prst="rect">
            <a:avLst/>
          </a:prstGeom>
          <a:noFill/>
        </p:spPr>
        <p:txBody>
          <a:bodyPr wrap="square" rtlCol="0">
            <a:spAutoFit/>
          </a:bodyPr>
          <a:lstStyle/>
          <a:p>
            <a:pPr marL="538163" indent="-538163"/>
            <a:r>
              <a:rPr lang="en-GB" sz="2000" dirty="0" smtClean="0"/>
              <a:t>God’s confirmation</a:t>
            </a:r>
          </a:p>
        </p:txBody>
      </p:sp>
      <p:sp>
        <p:nvSpPr>
          <p:cNvPr id="15" name="TextBox 14"/>
          <p:cNvSpPr txBox="1"/>
          <p:nvPr/>
        </p:nvSpPr>
        <p:spPr>
          <a:xfrm>
            <a:off x="341966" y="2132856"/>
            <a:ext cx="8820472" cy="400110"/>
          </a:xfrm>
          <a:prstGeom prst="rect">
            <a:avLst/>
          </a:prstGeom>
          <a:noFill/>
        </p:spPr>
        <p:txBody>
          <a:bodyPr wrap="square" rtlCol="0">
            <a:spAutoFit/>
          </a:bodyPr>
          <a:lstStyle/>
          <a:p>
            <a:r>
              <a:rPr lang="en-GB" sz="2000" dirty="0" smtClean="0"/>
              <a:t>Angel tells Mary, even though a virgin, she is to be the mother of the Messiah.</a:t>
            </a:r>
          </a:p>
        </p:txBody>
      </p:sp>
      <p:sp>
        <p:nvSpPr>
          <p:cNvPr id="17" name="TextBox 16"/>
          <p:cNvSpPr txBox="1"/>
          <p:nvPr/>
        </p:nvSpPr>
        <p:spPr>
          <a:xfrm>
            <a:off x="341966" y="4149080"/>
            <a:ext cx="8820472" cy="707886"/>
          </a:xfrm>
          <a:prstGeom prst="rect">
            <a:avLst/>
          </a:prstGeom>
          <a:noFill/>
        </p:spPr>
        <p:txBody>
          <a:bodyPr wrap="square" rtlCol="0">
            <a:spAutoFit/>
          </a:bodyPr>
          <a:lstStyle/>
          <a:p>
            <a:r>
              <a:rPr lang="en-GB" sz="2000" dirty="0" smtClean="0"/>
              <a:t>Mary must have know her scripture and history. She had read Daniel.</a:t>
            </a:r>
          </a:p>
          <a:p>
            <a:r>
              <a:rPr lang="en-GB" sz="2000" dirty="0" smtClean="0"/>
              <a:t>She knew the only time </a:t>
            </a:r>
            <a:r>
              <a:rPr lang="en-GB" sz="2000" u="sng" dirty="0" smtClean="0"/>
              <a:t>Gabriel</a:t>
            </a:r>
            <a:r>
              <a:rPr lang="en-GB" sz="2000" dirty="0" smtClean="0"/>
              <a:t> had come was to announce the Messiah.</a:t>
            </a:r>
          </a:p>
        </p:txBody>
      </p:sp>
      <p:sp>
        <p:nvSpPr>
          <p:cNvPr id="9" name="TextBox 8"/>
          <p:cNvSpPr txBox="1"/>
          <p:nvPr/>
        </p:nvSpPr>
        <p:spPr>
          <a:xfrm>
            <a:off x="300508" y="1412776"/>
            <a:ext cx="7151812" cy="400110"/>
          </a:xfrm>
          <a:prstGeom prst="rect">
            <a:avLst/>
          </a:prstGeom>
          <a:noFill/>
        </p:spPr>
        <p:txBody>
          <a:bodyPr wrap="square" rtlCol="0">
            <a:spAutoFit/>
          </a:bodyPr>
          <a:lstStyle/>
          <a:p>
            <a:r>
              <a:rPr lang="en-GB" sz="2000" u="sng" dirty="0" smtClean="0"/>
              <a:t>Anna</a:t>
            </a:r>
            <a:r>
              <a:rPr lang="en-GB" sz="2000" dirty="0" smtClean="0"/>
              <a:t>: Luke 2 : 36-38</a:t>
            </a:r>
          </a:p>
        </p:txBody>
      </p:sp>
      <p:sp>
        <p:nvSpPr>
          <p:cNvPr id="10" name="TextBox 9"/>
          <p:cNvSpPr txBox="1"/>
          <p:nvPr/>
        </p:nvSpPr>
        <p:spPr>
          <a:xfrm>
            <a:off x="326686" y="3221233"/>
            <a:ext cx="8820472" cy="1015663"/>
          </a:xfrm>
          <a:prstGeom prst="rect">
            <a:avLst/>
          </a:prstGeom>
          <a:noFill/>
        </p:spPr>
        <p:txBody>
          <a:bodyPr wrap="square" rtlCol="0">
            <a:spAutoFit/>
          </a:bodyPr>
          <a:lstStyle/>
          <a:p>
            <a:pPr marL="538163" indent="-538163"/>
            <a:r>
              <a:rPr lang="en-GB" sz="2000" i="1" dirty="0" smtClean="0"/>
              <a:t>v26 “God sent the angel </a:t>
            </a:r>
            <a:r>
              <a:rPr lang="en-GB" sz="2000" i="1" u="sng" dirty="0" smtClean="0"/>
              <a:t>Gabriel</a:t>
            </a:r>
            <a:r>
              <a:rPr lang="en-GB" sz="2000" i="1" dirty="0" smtClean="0"/>
              <a:t> to Nazareth, a town in Galilee, to a virgin pledged to be married to a man named Joseph, a descendant of David. The virgin’s name was Mary.”</a:t>
            </a:r>
          </a:p>
        </p:txBody>
      </p:sp>
      <p:sp>
        <p:nvSpPr>
          <p:cNvPr id="13" name="TextBox 12"/>
          <p:cNvSpPr txBox="1"/>
          <p:nvPr/>
        </p:nvSpPr>
        <p:spPr>
          <a:xfrm>
            <a:off x="323528" y="1772816"/>
            <a:ext cx="7151812" cy="400110"/>
          </a:xfrm>
          <a:prstGeom prst="rect">
            <a:avLst/>
          </a:prstGeom>
          <a:noFill/>
        </p:spPr>
        <p:txBody>
          <a:bodyPr wrap="square" rtlCol="0">
            <a:spAutoFit/>
          </a:bodyPr>
          <a:lstStyle/>
          <a:p>
            <a:r>
              <a:rPr lang="en-GB" sz="2000" u="sng" dirty="0" smtClean="0"/>
              <a:t>Mary</a:t>
            </a:r>
            <a:r>
              <a:rPr lang="en-GB" sz="2000" dirty="0" smtClean="0"/>
              <a:t>: Luke 1 : 26-38</a:t>
            </a:r>
          </a:p>
        </p:txBody>
      </p:sp>
      <p:sp>
        <p:nvSpPr>
          <p:cNvPr id="14" name="TextBox 13"/>
          <p:cNvSpPr txBox="1"/>
          <p:nvPr/>
        </p:nvSpPr>
        <p:spPr>
          <a:xfrm>
            <a:off x="341966" y="2492896"/>
            <a:ext cx="8820472" cy="400110"/>
          </a:xfrm>
          <a:prstGeom prst="rect">
            <a:avLst/>
          </a:prstGeom>
          <a:noFill/>
        </p:spPr>
        <p:txBody>
          <a:bodyPr wrap="square" rtlCol="0">
            <a:spAutoFit/>
          </a:bodyPr>
          <a:lstStyle/>
          <a:p>
            <a:r>
              <a:rPr lang="en-GB" sz="2000" dirty="0" smtClean="0"/>
              <a:t>In ANY book that is weird – and wild – and unbelievable.</a:t>
            </a:r>
          </a:p>
        </p:txBody>
      </p:sp>
      <p:sp>
        <p:nvSpPr>
          <p:cNvPr id="16" name="TextBox 15"/>
          <p:cNvSpPr txBox="1"/>
          <p:nvPr/>
        </p:nvSpPr>
        <p:spPr>
          <a:xfrm>
            <a:off x="333074" y="2812866"/>
            <a:ext cx="8820472" cy="400110"/>
          </a:xfrm>
          <a:prstGeom prst="rect">
            <a:avLst/>
          </a:prstGeom>
          <a:noFill/>
        </p:spPr>
        <p:txBody>
          <a:bodyPr wrap="square" rtlCol="0">
            <a:spAutoFit/>
          </a:bodyPr>
          <a:lstStyle/>
          <a:p>
            <a:r>
              <a:rPr lang="en-GB" sz="2000" dirty="0" smtClean="0"/>
              <a:t>Marry is going to need confirmation.</a:t>
            </a:r>
          </a:p>
        </p:txBody>
      </p:sp>
    </p:spTree>
    <p:extLst>
      <p:ext uri="{BB962C8B-B14F-4D97-AF65-F5344CB8AC3E}">
        <p14:creationId xmlns:p14="http://schemas.microsoft.com/office/powerpoint/2010/main" val="302451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Daniel: a New Testament Perspective – coming Messiah </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u="sng" dirty="0" smtClean="0"/>
              <a:t>Simeon</a:t>
            </a:r>
            <a:r>
              <a:rPr lang="en-GB" sz="2000" dirty="0" smtClean="0"/>
              <a:t>: Luke 2 : 25-35</a:t>
            </a:r>
          </a:p>
        </p:txBody>
      </p:sp>
      <p:sp>
        <p:nvSpPr>
          <p:cNvPr id="8" name="TextBox 7"/>
          <p:cNvSpPr txBox="1"/>
          <p:nvPr/>
        </p:nvSpPr>
        <p:spPr>
          <a:xfrm>
            <a:off x="319526" y="2459847"/>
            <a:ext cx="8820472" cy="400110"/>
          </a:xfrm>
          <a:prstGeom prst="rect">
            <a:avLst/>
          </a:prstGeom>
          <a:noFill/>
        </p:spPr>
        <p:txBody>
          <a:bodyPr wrap="square" rtlCol="0">
            <a:spAutoFit/>
          </a:bodyPr>
          <a:lstStyle/>
          <a:p>
            <a:pPr marL="538163" indent="-538163"/>
            <a:r>
              <a:rPr lang="en-GB" sz="2000" dirty="0" smtClean="0"/>
              <a:t>Angel goes to Joseph</a:t>
            </a:r>
          </a:p>
        </p:txBody>
      </p:sp>
      <p:sp>
        <p:nvSpPr>
          <p:cNvPr id="9" name="TextBox 8"/>
          <p:cNvSpPr txBox="1"/>
          <p:nvPr/>
        </p:nvSpPr>
        <p:spPr>
          <a:xfrm>
            <a:off x="300508" y="1412776"/>
            <a:ext cx="7151812" cy="400110"/>
          </a:xfrm>
          <a:prstGeom prst="rect">
            <a:avLst/>
          </a:prstGeom>
          <a:noFill/>
        </p:spPr>
        <p:txBody>
          <a:bodyPr wrap="square" rtlCol="0">
            <a:spAutoFit/>
          </a:bodyPr>
          <a:lstStyle/>
          <a:p>
            <a:r>
              <a:rPr lang="en-GB" sz="2000" u="sng" dirty="0" smtClean="0"/>
              <a:t>Anna</a:t>
            </a:r>
            <a:r>
              <a:rPr lang="en-GB" sz="2000" dirty="0" smtClean="0"/>
              <a:t>: Luke 2 : 36-38</a:t>
            </a:r>
          </a:p>
        </p:txBody>
      </p:sp>
      <p:sp>
        <p:nvSpPr>
          <p:cNvPr id="10" name="TextBox 9"/>
          <p:cNvSpPr txBox="1"/>
          <p:nvPr/>
        </p:nvSpPr>
        <p:spPr>
          <a:xfrm>
            <a:off x="341966" y="2865130"/>
            <a:ext cx="8820472" cy="707886"/>
          </a:xfrm>
          <a:prstGeom prst="rect">
            <a:avLst/>
          </a:prstGeom>
          <a:noFill/>
        </p:spPr>
        <p:txBody>
          <a:bodyPr wrap="square" rtlCol="0">
            <a:spAutoFit/>
          </a:bodyPr>
          <a:lstStyle/>
          <a:p>
            <a:pPr marL="538163" indent="-538163"/>
            <a:r>
              <a:rPr lang="en-GB" sz="2000" i="1" dirty="0" smtClean="0"/>
              <a:t>v21 “you are to give him the name Jesus, because he will save his people from their sins.”</a:t>
            </a:r>
          </a:p>
        </p:txBody>
      </p:sp>
      <p:sp>
        <p:nvSpPr>
          <p:cNvPr id="13" name="TextBox 12"/>
          <p:cNvSpPr txBox="1"/>
          <p:nvPr/>
        </p:nvSpPr>
        <p:spPr>
          <a:xfrm>
            <a:off x="323528" y="1772816"/>
            <a:ext cx="7151812" cy="400110"/>
          </a:xfrm>
          <a:prstGeom prst="rect">
            <a:avLst/>
          </a:prstGeom>
          <a:noFill/>
        </p:spPr>
        <p:txBody>
          <a:bodyPr wrap="square" rtlCol="0">
            <a:spAutoFit/>
          </a:bodyPr>
          <a:lstStyle/>
          <a:p>
            <a:r>
              <a:rPr lang="en-GB" sz="2000" u="sng" dirty="0" smtClean="0"/>
              <a:t>Mary</a:t>
            </a:r>
            <a:r>
              <a:rPr lang="en-GB" sz="2000" dirty="0" smtClean="0"/>
              <a:t>: Luke 1 : 26-38</a:t>
            </a:r>
          </a:p>
        </p:txBody>
      </p:sp>
      <p:sp>
        <p:nvSpPr>
          <p:cNvPr id="12" name="TextBox 11"/>
          <p:cNvSpPr txBox="1"/>
          <p:nvPr/>
        </p:nvSpPr>
        <p:spPr>
          <a:xfrm>
            <a:off x="323528" y="2092786"/>
            <a:ext cx="7151812" cy="400110"/>
          </a:xfrm>
          <a:prstGeom prst="rect">
            <a:avLst/>
          </a:prstGeom>
          <a:noFill/>
        </p:spPr>
        <p:txBody>
          <a:bodyPr wrap="square" rtlCol="0">
            <a:spAutoFit/>
          </a:bodyPr>
          <a:lstStyle/>
          <a:p>
            <a:r>
              <a:rPr lang="en-GB" sz="2000" u="sng" dirty="0" smtClean="0"/>
              <a:t>Joseph</a:t>
            </a:r>
            <a:r>
              <a:rPr lang="en-GB" sz="2000" dirty="0" smtClean="0"/>
              <a:t>: Matthew 1 : 18-25</a:t>
            </a:r>
          </a:p>
        </p:txBody>
      </p:sp>
      <p:sp>
        <p:nvSpPr>
          <p:cNvPr id="19" name="TextBox 18"/>
          <p:cNvSpPr txBox="1"/>
          <p:nvPr/>
        </p:nvSpPr>
        <p:spPr>
          <a:xfrm>
            <a:off x="313211" y="3425679"/>
            <a:ext cx="8820472" cy="400110"/>
          </a:xfrm>
          <a:prstGeom prst="rect">
            <a:avLst/>
          </a:prstGeom>
          <a:noFill/>
        </p:spPr>
        <p:txBody>
          <a:bodyPr wrap="square" rtlCol="0">
            <a:spAutoFit/>
          </a:bodyPr>
          <a:lstStyle/>
          <a:p>
            <a:pPr marL="538163" indent="-538163"/>
            <a:r>
              <a:rPr lang="en-GB" sz="2000" i="1" dirty="0" smtClean="0"/>
              <a:t>v26 “you will call Him Immanuel, which means ‘God with us’.”</a:t>
            </a:r>
          </a:p>
        </p:txBody>
      </p:sp>
    </p:spTree>
    <p:extLst>
      <p:ext uri="{BB962C8B-B14F-4D97-AF65-F5344CB8AC3E}">
        <p14:creationId xmlns:p14="http://schemas.microsoft.com/office/powerpoint/2010/main" val="1810089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6672"/>
            <a:ext cx="9144000" cy="5364655"/>
          </a:xfrm>
          <a:prstGeom prst="rect">
            <a:avLst/>
          </a:prstGeom>
        </p:spPr>
      </p:pic>
    </p:spTree>
    <p:extLst>
      <p:ext uri="{BB962C8B-B14F-4D97-AF65-F5344CB8AC3E}">
        <p14:creationId xmlns:p14="http://schemas.microsoft.com/office/powerpoint/2010/main" val="3227927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Daniel: a New Testament Perspective – coming Messiah </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u="sng" dirty="0" smtClean="0"/>
              <a:t>Simeon</a:t>
            </a:r>
            <a:r>
              <a:rPr lang="en-GB" sz="2000" dirty="0" smtClean="0"/>
              <a:t>: Luke 2 : 25-35</a:t>
            </a:r>
          </a:p>
        </p:txBody>
      </p:sp>
      <p:sp>
        <p:nvSpPr>
          <p:cNvPr id="8" name="TextBox 7"/>
          <p:cNvSpPr txBox="1"/>
          <p:nvPr/>
        </p:nvSpPr>
        <p:spPr>
          <a:xfrm>
            <a:off x="313211" y="2820998"/>
            <a:ext cx="8820472" cy="707886"/>
          </a:xfrm>
          <a:prstGeom prst="rect">
            <a:avLst/>
          </a:prstGeom>
          <a:noFill/>
        </p:spPr>
        <p:txBody>
          <a:bodyPr wrap="square" rtlCol="0">
            <a:spAutoFit/>
          </a:bodyPr>
          <a:lstStyle/>
          <a:p>
            <a:pPr marL="538163" indent="-538163"/>
            <a:r>
              <a:rPr lang="en-GB" sz="2000" dirty="0" smtClean="0"/>
              <a:t>Was a priest – serving, burning incense in the Holy of Holies in the Temple – should have known scripture.</a:t>
            </a:r>
          </a:p>
        </p:txBody>
      </p:sp>
      <p:sp>
        <p:nvSpPr>
          <p:cNvPr id="9" name="TextBox 8"/>
          <p:cNvSpPr txBox="1"/>
          <p:nvPr/>
        </p:nvSpPr>
        <p:spPr>
          <a:xfrm>
            <a:off x="300508" y="1412776"/>
            <a:ext cx="7151812" cy="400110"/>
          </a:xfrm>
          <a:prstGeom prst="rect">
            <a:avLst/>
          </a:prstGeom>
          <a:noFill/>
        </p:spPr>
        <p:txBody>
          <a:bodyPr wrap="square" rtlCol="0">
            <a:spAutoFit/>
          </a:bodyPr>
          <a:lstStyle/>
          <a:p>
            <a:r>
              <a:rPr lang="en-GB" sz="2000" u="sng" dirty="0" smtClean="0"/>
              <a:t>Anna</a:t>
            </a:r>
            <a:r>
              <a:rPr lang="en-GB" sz="2000" dirty="0" smtClean="0"/>
              <a:t>: Luke 2 : 36-38</a:t>
            </a:r>
          </a:p>
        </p:txBody>
      </p:sp>
      <p:sp>
        <p:nvSpPr>
          <p:cNvPr id="10" name="TextBox 9"/>
          <p:cNvSpPr txBox="1"/>
          <p:nvPr/>
        </p:nvSpPr>
        <p:spPr>
          <a:xfrm>
            <a:off x="341966" y="3861048"/>
            <a:ext cx="8820472" cy="707886"/>
          </a:xfrm>
          <a:prstGeom prst="rect">
            <a:avLst/>
          </a:prstGeom>
          <a:noFill/>
        </p:spPr>
        <p:txBody>
          <a:bodyPr wrap="square" rtlCol="0">
            <a:spAutoFit/>
          </a:bodyPr>
          <a:lstStyle/>
          <a:p>
            <a:pPr marL="538163" indent="-538163"/>
            <a:r>
              <a:rPr lang="en-GB" sz="2000" i="1" dirty="0" smtClean="0"/>
              <a:t>v19 “The Angel answered ‘I am </a:t>
            </a:r>
            <a:r>
              <a:rPr lang="en-GB" sz="2000" i="1" u="sng" dirty="0" smtClean="0"/>
              <a:t>Gabriel</a:t>
            </a:r>
            <a:r>
              <a:rPr lang="en-GB" sz="2000" i="1" dirty="0" smtClean="0"/>
              <a:t>, I stand in the presence of God’.”</a:t>
            </a:r>
          </a:p>
          <a:p>
            <a:pPr marL="538163" indent="-538163"/>
            <a:r>
              <a:rPr lang="en-GB" sz="2000" i="1" dirty="0"/>
              <a:t>	</a:t>
            </a:r>
            <a:r>
              <a:rPr lang="en-GB" sz="2000" i="1" dirty="0" smtClean="0"/>
              <a:t>(remember Daniel)</a:t>
            </a:r>
          </a:p>
        </p:txBody>
      </p:sp>
      <p:sp>
        <p:nvSpPr>
          <p:cNvPr id="13" name="TextBox 12"/>
          <p:cNvSpPr txBox="1"/>
          <p:nvPr/>
        </p:nvSpPr>
        <p:spPr>
          <a:xfrm>
            <a:off x="323528" y="1772816"/>
            <a:ext cx="7151812" cy="400110"/>
          </a:xfrm>
          <a:prstGeom prst="rect">
            <a:avLst/>
          </a:prstGeom>
          <a:noFill/>
        </p:spPr>
        <p:txBody>
          <a:bodyPr wrap="square" rtlCol="0">
            <a:spAutoFit/>
          </a:bodyPr>
          <a:lstStyle/>
          <a:p>
            <a:r>
              <a:rPr lang="en-GB" sz="2000" u="sng" dirty="0" smtClean="0"/>
              <a:t>Mary</a:t>
            </a:r>
            <a:r>
              <a:rPr lang="en-GB" sz="2000" dirty="0" smtClean="0"/>
              <a:t>: Luke 1 : 26-38</a:t>
            </a:r>
          </a:p>
        </p:txBody>
      </p:sp>
      <p:sp>
        <p:nvSpPr>
          <p:cNvPr id="12" name="TextBox 11"/>
          <p:cNvSpPr txBox="1"/>
          <p:nvPr/>
        </p:nvSpPr>
        <p:spPr>
          <a:xfrm>
            <a:off x="323528" y="2092786"/>
            <a:ext cx="7151812" cy="400110"/>
          </a:xfrm>
          <a:prstGeom prst="rect">
            <a:avLst/>
          </a:prstGeom>
          <a:noFill/>
        </p:spPr>
        <p:txBody>
          <a:bodyPr wrap="square" rtlCol="0">
            <a:spAutoFit/>
          </a:bodyPr>
          <a:lstStyle/>
          <a:p>
            <a:r>
              <a:rPr lang="en-GB" sz="2000" u="sng" dirty="0" smtClean="0"/>
              <a:t>Joseph</a:t>
            </a:r>
            <a:r>
              <a:rPr lang="en-GB" sz="2000" dirty="0" smtClean="0"/>
              <a:t>: Matthew 1 : 18-25</a:t>
            </a:r>
          </a:p>
        </p:txBody>
      </p:sp>
      <p:sp>
        <p:nvSpPr>
          <p:cNvPr id="11" name="TextBox 10"/>
          <p:cNvSpPr txBox="1"/>
          <p:nvPr/>
        </p:nvSpPr>
        <p:spPr>
          <a:xfrm>
            <a:off x="323528" y="2420888"/>
            <a:ext cx="7151812" cy="400110"/>
          </a:xfrm>
          <a:prstGeom prst="rect">
            <a:avLst/>
          </a:prstGeom>
          <a:noFill/>
        </p:spPr>
        <p:txBody>
          <a:bodyPr wrap="square" rtlCol="0">
            <a:spAutoFit/>
          </a:bodyPr>
          <a:lstStyle/>
          <a:p>
            <a:r>
              <a:rPr lang="en-GB" sz="2000" u="sng" dirty="0" smtClean="0"/>
              <a:t>Zechariah</a:t>
            </a:r>
            <a:r>
              <a:rPr lang="en-GB" sz="2000" dirty="0" smtClean="0"/>
              <a:t>: Luke 1 : 5-25</a:t>
            </a:r>
          </a:p>
        </p:txBody>
      </p:sp>
      <p:sp>
        <p:nvSpPr>
          <p:cNvPr id="14" name="TextBox 13"/>
          <p:cNvSpPr txBox="1"/>
          <p:nvPr/>
        </p:nvSpPr>
        <p:spPr>
          <a:xfrm>
            <a:off x="341095" y="3528884"/>
            <a:ext cx="8820472" cy="400110"/>
          </a:xfrm>
          <a:prstGeom prst="rect">
            <a:avLst/>
          </a:prstGeom>
          <a:noFill/>
        </p:spPr>
        <p:txBody>
          <a:bodyPr wrap="square" rtlCol="0">
            <a:spAutoFit/>
          </a:bodyPr>
          <a:lstStyle/>
          <a:p>
            <a:pPr marL="538163" indent="-538163"/>
            <a:r>
              <a:rPr lang="en-GB" sz="2000" dirty="0" smtClean="0"/>
              <a:t>Zechariah doubt – how can this be?</a:t>
            </a:r>
          </a:p>
        </p:txBody>
      </p:sp>
    </p:spTree>
    <p:extLst>
      <p:ext uri="{BB962C8B-B14F-4D97-AF65-F5344CB8AC3E}">
        <p14:creationId xmlns:p14="http://schemas.microsoft.com/office/powerpoint/2010/main" val="2688571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Daniel: a New Testament Perspective – coming Messiah </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u="sng" dirty="0" smtClean="0"/>
              <a:t>Simeon</a:t>
            </a:r>
            <a:r>
              <a:rPr lang="en-GB" sz="2000" dirty="0" smtClean="0"/>
              <a:t>: Luke 2 : 25-35</a:t>
            </a:r>
          </a:p>
        </p:txBody>
      </p:sp>
      <p:sp>
        <p:nvSpPr>
          <p:cNvPr id="8" name="TextBox 7"/>
          <p:cNvSpPr txBox="1"/>
          <p:nvPr/>
        </p:nvSpPr>
        <p:spPr>
          <a:xfrm>
            <a:off x="313211" y="2820998"/>
            <a:ext cx="8820472" cy="707886"/>
          </a:xfrm>
          <a:prstGeom prst="rect">
            <a:avLst/>
          </a:prstGeom>
          <a:noFill/>
        </p:spPr>
        <p:txBody>
          <a:bodyPr wrap="square" rtlCol="0">
            <a:spAutoFit/>
          </a:bodyPr>
          <a:lstStyle/>
          <a:p>
            <a:pPr marL="538163" indent="-538163"/>
            <a:r>
              <a:rPr lang="en-GB" sz="2000" dirty="0" smtClean="0"/>
              <a:t>Was a priest – serving, burning incense in the Holy of Holies in the Temple – should have known scripture.</a:t>
            </a:r>
          </a:p>
        </p:txBody>
      </p:sp>
      <p:sp>
        <p:nvSpPr>
          <p:cNvPr id="9" name="TextBox 8"/>
          <p:cNvSpPr txBox="1"/>
          <p:nvPr/>
        </p:nvSpPr>
        <p:spPr>
          <a:xfrm>
            <a:off x="300508" y="1412776"/>
            <a:ext cx="7151812" cy="400110"/>
          </a:xfrm>
          <a:prstGeom prst="rect">
            <a:avLst/>
          </a:prstGeom>
          <a:noFill/>
        </p:spPr>
        <p:txBody>
          <a:bodyPr wrap="square" rtlCol="0">
            <a:spAutoFit/>
          </a:bodyPr>
          <a:lstStyle/>
          <a:p>
            <a:r>
              <a:rPr lang="en-GB" sz="2000" u="sng" dirty="0" smtClean="0"/>
              <a:t>Anna</a:t>
            </a:r>
            <a:r>
              <a:rPr lang="en-GB" sz="2000" dirty="0" smtClean="0"/>
              <a:t>: Luke 2 : 36-38</a:t>
            </a:r>
          </a:p>
        </p:txBody>
      </p:sp>
      <p:sp>
        <p:nvSpPr>
          <p:cNvPr id="10" name="TextBox 9"/>
          <p:cNvSpPr txBox="1"/>
          <p:nvPr/>
        </p:nvSpPr>
        <p:spPr>
          <a:xfrm>
            <a:off x="341966" y="3861048"/>
            <a:ext cx="8820472" cy="707886"/>
          </a:xfrm>
          <a:prstGeom prst="rect">
            <a:avLst/>
          </a:prstGeom>
          <a:noFill/>
        </p:spPr>
        <p:txBody>
          <a:bodyPr wrap="square" rtlCol="0">
            <a:spAutoFit/>
          </a:bodyPr>
          <a:lstStyle/>
          <a:p>
            <a:pPr marL="538163" indent="-538163"/>
            <a:r>
              <a:rPr lang="en-GB" sz="2000" i="1" dirty="0" smtClean="0"/>
              <a:t>v19 “The Angel answered ‘I am </a:t>
            </a:r>
            <a:r>
              <a:rPr lang="en-GB" sz="2000" i="1" u="sng" dirty="0" smtClean="0"/>
              <a:t>Gabriel</a:t>
            </a:r>
            <a:r>
              <a:rPr lang="en-GB" sz="2000" i="1" dirty="0" smtClean="0"/>
              <a:t>, I stand in the presence of God’.”</a:t>
            </a:r>
          </a:p>
          <a:p>
            <a:pPr marL="538163" indent="-538163"/>
            <a:r>
              <a:rPr lang="en-GB" sz="2000" i="1" dirty="0"/>
              <a:t>	</a:t>
            </a:r>
            <a:r>
              <a:rPr lang="en-GB" sz="2000" i="1" dirty="0" smtClean="0"/>
              <a:t>(remember Daniel)</a:t>
            </a:r>
          </a:p>
        </p:txBody>
      </p:sp>
      <p:sp>
        <p:nvSpPr>
          <p:cNvPr id="13" name="TextBox 12"/>
          <p:cNvSpPr txBox="1"/>
          <p:nvPr/>
        </p:nvSpPr>
        <p:spPr>
          <a:xfrm>
            <a:off x="323528" y="1772816"/>
            <a:ext cx="7151812" cy="400110"/>
          </a:xfrm>
          <a:prstGeom prst="rect">
            <a:avLst/>
          </a:prstGeom>
          <a:noFill/>
        </p:spPr>
        <p:txBody>
          <a:bodyPr wrap="square" rtlCol="0">
            <a:spAutoFit/>
          </a:bodyPr>
          <a:lstStyle/>
          <a:p>
            <a:r>
              <a:rPr lang="en-GB" sz="2000" u="sng" dirty="0" smtClean="0"/>
              <a:t>Mary</a:t>
            </a:r>
            <a:r>
              <a:rPr lang="en-GB" sz="2000" dirty="0" smtClean="0"/>
              <a:t>: Luke 1 : 26-38</a:t>
            </a:r>
          </a:p>
        </p:txBody>
      </p:sp>
      <p:sp>
        <p:nvSpPr>
          <p:cNvPr id="12" name="TextBox 11"/>
          <p:cNvSpPr txBox="1"/>
          <p:nvPr/>
        </p:nvSpPr>
        <p:spPr>
          <a:xfrm>
            <a:off x="323528" y="2092786"/>
            <a:ext cx="7151812" cy="400110"/>
          </a:xfrm>
          <a:prstGeom prst="rect">
            <a:avLst/>
          </a:prstGeom>
          <a:noFill/>
        </p:spPr>
        <p:txBody>
          <a:bodyPr wrap="square" rtlCol="0">
            <a:spAutoFit/>
          </a:bodyPr>
          <a:lstStyle/>
          <a:p>
            <a:r>
              <a:rPr lang="en-GB" sz="2000" u="sng" dirty="0" smtClean="0"/>
              <a:t>Joseph</a:t>
            </a:r>
            <a:r>
              <a:rPr lang="en-GB" sz="2000" dirty="0" smtClean="0"/>
              <a:t>: Matthew 1 : 18-25</a:t>
            </a:r>
          </a:p>
        </p:txBody>
      </p:sp>
      <p:sp>
        <p:nvSpPr>
          <p:cNvPr id="11" name="TextBox 10"/>
          <p:cNvSpPr txBox="1"/>
          <p:nvPr/>
        </p:nvSpPr>
        <p:spPr>
          <a:xfrm>
            <a:off x="323528" y="2420888"/>
            <a:ext cx="7151812" cy="400110"/>
          </a:xfrm>
          <a:prstGeom prst="rect">
            <a:avLst/>
          </a:prstGeom>
          <a:noFill/>
        </p:spPr>
        <p:txBody>
          <a:bodyPr wrap="square" rtlCol="0">
            <a:spAutoFit/>
          </a:bodyPr>
          <a:lstStyle/>
          <a:p>
            <a:r>
              <a:rPr lang="en-GB" sz="2000" u="sng" dirty="0" smtClean="0"/>
              <a:t>Zechariah</a:t>
            </a:r>
            <a:r>
              <a:rPr lang="en-GB" sz="2000" dirty="0" smtClean="0"/>
              <a:t>: Luke 1 : 5-25</a:t>
            </a:r>
          </a:p>
        </p:txBody>
      </p:sp>
      <p:sp>
        <p:nvSpPr>
          <p:cNvPr id="14" name="TextBox 13"/>
          <p:cNvSpPr txBox="1"/>
          <p:nvPr/>
        </p:nvSpPr>
        <p:spPr>
          <a:xfrm>
            <a:off x="341095" y="3528884"/>
            <a:ext cx="8820472" cy="400110"/>
          </a:xfrm>
          <a:prstGeom prst="rect">
            <a:avLst/>
          </a:prstGeom>
          <a:noFill/>
        </p:spPr>
        <p:txBody>
          <a:bodyPr wrap="square" rtlCol="0">
            <a:spAutoFit/>
          </a:bodyPr>
          <a:lstStyle/>
          <a:p>
            <a:pPr marL="538163" indent="-538163"/>
            <a:r>
              <a:rPr lang="en-GB" sz="2000" dirty="0" smtClean="0"/>
              <a:t>Zechariah doubt – how can this be?</a:t>
            </a:r>
          </a:p>
        </p:txBody>
      </p:sp>
      <p:sp>
        <p:nvSpPr>
          <p:cNvPr id="15" name="TextBox 14"/>
          <p:cNvSpPr txBox="1"/>
          <p:nvPr/>
        </p:nvSpPr>
        <p:spPr>
          <a:xfrm>
            <a:off x="326241" y="5013176"/>
            <a:ext cx="8820472" cy="707886"/>
          </a:xfrm>
          <a:prstGeom prst="rect">
            <a:avLst/>
          </a:prstGeom>
          <a:noFill/>
        </p:spPr>
        <p:txBody>
          <a:bodyPr wrap="square" rtlCol="0">
            <a:spAutoFit/>
          </a:bodyPr>
          <a:lstStyle/>
          <a:p>
            <a:pPr marL="538163" indent="-538163" algn="ctr"/>
            <a:r>
              <a:rPr lang="en-GB" sz="2000" dirty="0" smtClean="0"/>
              <a:t>Daniel was God’s way of lining all this up. It was about the coming of the Messiah.</a:t>
            </a:r>
          </a:p>
          <a:p>
            <a:pPr marL="538163" indent="-538163" algn="ctr"/>
            <a:r>
              <a:rPr lang="en-GB" sz="2000" dirty="0" smtClean="0"/>
              <a:t>That is why it was was a big battle – a HUGE battle.</a:t>
            </a:r>
          </a:p>
        </p:txBody>
      </p:sp>
    </p:spTree>
    <p:extLst>
      <p:ext uri="{BB962C8B-B14F-4D97-AF65-F5344CB8AC3E}">
        <p14:creationId xmlns:p14="http://schemas.microsoft.com/office/powerpoint/2010/main" val="1125975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Tree>
    <p:extLst>
      <p:ext uri="{BB962C8B-B14F-4D97-AF65-F5344CB8AC3E}">
        <p14:creationId xmlns:p14="http://schemas.microsoft.com/office/powerpoint/2010/main" val="3149611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Tree>
    <p:extLst>
      <p:ext uri="{BB962C8B-B14F-4D97-AF65-F5344CB8AC3E}">
        <p14:creationId xmlns:p14="http://schemas.microsoft.com/office/powerpoint/2010/main" val="1671152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Spiritual Realm?</a:t>
            </a:r>
          </a:p>
        </p:txBody>
      </p:sp>
      <p:sp>
        <p:nvSpPr>
          <p:cNvPr id="16" name="TextBox 15"/>
          <p:cNvSpPr txBox="1"/>
          <p:nvPr/>
        </p:nvSpPr>
        <p:spPr>
          <a:xfrm>
            <a:off x="326241" y="3212976"/>
            <a:ext cx="8820472" cy="707886"/>
          </a:xfrm>
          <a:prstGeom prst="rect">
            <a:avLst/>
          </a:prstGeom>
          <a:noFill/>
        </p:spPr>
        <p:txBody>
          <a:bodyPr wrap="square" rtlCol="0">
            <a:spAutoFit/>
          </a:bodyPr>
          <a:lstStyle/>
          <a:p>
            <a:pPr marL="538163" indent="-538163"/>
            <a:r>
              <a:rPr lang="en-GB" sz="2000" dirty="0" smtClean="0"/>
              <a:t>Science: its about what I can see, and touch and measure</a:t>
            </a:r>
            <a:r>
              <a:rPr lang="en-GB" sz="2000" dirty="0"/>
              <a:t> </a:t>
            </a:r>
            <a:r>
              <a:rPr lang="en-GB" sz="2000" dirty="0" smtClean="0"/>
              <a:t>– things that aren’t physical aren’t real.</a:t>
            </a:r>
          </a:p>
        </p:txBody>
      </p:sp>
    </p:spTree>
    <p:extLst>
      <p:ext uri="{BB962C8B-B14F-4D97-AF65-F5344CB8AC3E}">
        <p14:creationId xmlns:p14="http://schemas.microsoft.com/office/powerpoint/2010/main" val="804116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Spiritual Realm?</a:t>
            </a:r>
          </a:p>
        </p:txBody>
      </p:sp>
      <p:sp>
        <p:nvSpPr>
          <p:cNvPr id="16" name="TextBox 15"/>
          <p:cNvSpPr txBox="1"/>
          <p:nvPr/>
        </p:nvSpPr>
        <p:spPr>
          <a:xfrm>
            <a:off x="326241" y="3212976"/>
            <a:ext cx="8820472" cy="707886"/>
          </a:xfrm>
          <a:prstGeom prst="rect">
            <a:avLst/>
          </a:prstGeom>
          <a:noFill/>
        </p:spPr>
        <p:txBody>
          <a:bodyPr wrap="square" rtlCol="0">
            <a:spAutoFit/>
          </a:bodyPr>
          <a:lstStyle/>
          <a:p>
            <a:pPr marL="538163" indent="-538163"/>
            <a:r>
              <a:rPr lang="en-GB" sz="2000" dirty="0" smtClean="0"/>
              <a:t>Science: its about what I can see, and touch and measure</a:t>
            </a:r>
            <a:r>
              <a:rPr lang="en-GB" sz="2000" dirty="0"/>
              <a:t> </a:t>
            </a:r>
            <a:r>
              <a:rPr lang="en-GB" sz="2000" dirty="0" smtClean="0"/>
              <a:t>– things that aren’t physical aren’t real.</a:t>
            </a:r>
          </a:p>
        </p:txBody>
      </p:sp>
      <p:sp>
        <p:nvSpPr>
          <p:cNvPr id="7" name="TextBox 6"/>
          <p:cNvSpPr txBox="1"/>
          <p:nvPr/>
        </p:nvSpPr>
        <p:spPr>
          <a:xfrm>
            <a:off x="4710744" y="4506234"/>
            <a:ext cx="4435970" cy="1015663"/>
          </a:xfrm>
          <a:prstGeom prst="rect">
            <a:avLst/>
          </a:prstGeom>
          <a:noFill/>
        </p:spPr>
        <p:txBody>
          <a:bodyPr wrap="square" rtlCol="0">
            <a:spAutoFit/>
          </a:bodyPr>
          <a:lstStyle/>
          <a:p>
            <a:pPr marL="538163" indent="-538163"/>
            <a:r>
              <a:rPr lang="en-GB" sz="2000" dirty="0" smtClean="0"/>
              <a:t>I can’t see it</a:t>
            </a:r>
          </a:p>
          <a:p>
            <a:pPr marL="538163" indent="-538163"/>
            <a:r>
              <a:rPr lang="en-GB" sz="2000" dirty="0" smtClean="0"/>
              <a:t>I can see what it does but not wind itself</a:t>
            </a:r>
          </a:p>
          <a:p>
            <a:pPr marL="538163" indent="-538163"/>
            <a:r>
              <a:rPr lang="en-GB" sz="2000" dirty="0" smtClean="0"/>
              <a:t>But it is still very real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241" y="3918847"/>
            <a:ext cx="4320480" cy="2926523"/>
          </a:xfrm>
          <a:prstGeom prst="rect">
            <a:avLst/>
          </a:prstGeom>
        </p:spPr>
      </p:pic>
      <p:sp>
        <p:nvSpPr>
          <p:cNvPr id="9" name="TextBox 8"/>
          <p:cNvSpPr txBox="1"/>
          <p:nvPr/>
        </p:nvSpPr>
        <p:spPr>
          <a:xfrm>
            <a:off x="4860033" y="4093041"/>
            <a:ext cx="4286680" cy="400110"/>
          </a:xfrm>
          <a:prstGeom prst="rect">
            <a:avLst/>
          </a:prstGeom>
          <a:noFill/>
        </p:spPr>
        <p:txBody>
          <a:bodyPr wrap="square" rtlCol="0">
            <a:spAutoFit/>
          </a:bodyPr>
          <a:lstStyle/>
          <a:p>
            <a:pPr marL="538163" indent="-538163"/>
            <a:r>
              <a:rPr lang="en-GB" sz="2000" b="1" u="sng" dirty="0" smtClean="0"/>
              <a:t>Wind</a:t>
            </a:r>
            <a:r>
              <a:rPr lang="en-GB" sz="2000" b="1" dirty="0" smtClean="0"/>
              <a:t>?</a:t>
            </a:r>
          </a:p>
        </p:txBody>
      </p:sp>
    </p:spTree>
    <p:extLst>
      <p:ext uri="{BB962C8B-B14F-4D97-AF65-F5344CB8AC3E}">
        <p14:creationId xmlns:p14="http://schemas.microsoft.com/office/powerpoint/2010/main" val="978186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Spiritual Realm?</a:t>
            </a:r>
          </a:p>
        </p:txBody>
      </p:sp>
      <p:sp>
        <p:nvSpPr>
          <p:cNvPr id="16" name="TextBox 15"/>
          <p:cNvSpPr txBox="1"/>
          <p:nvPr/>
        </p:nvSpPr>
        <p:spPr>
          <a:xfrm>
            <a:off x="326241" y="3212976"/>
            <a:ext cx="8820472" cy="707886"/>
          </a:xfrm>
          <a:prstGeom prst="rect">
            <a:avLst/>
          </a:prstGeom>
          <a:noFill/>
        </p:spPr>
        <p:txBody>
          <a:bodyPr wrap="square" rtlCol="0">
            <a:spAutoFit/>
          </a:bodyPr>
          <a:lstStyle/>
          <a:p>
            <a:pPr marL="538163" indent="-538163"/>
            <a:r>
              <a:rPr lang="en-GB" sz="2000" dirty="0" smtClean="0"/>
              <a:t>Science: its about what I can see, and touch and measure</a:t>
            </a:r>
            <a:r>
              <a:rPr lang="en-GB" sz="2000" dirty="0"/>
              <a:t> </a:t>
            </a:r>
            <a:r>
              <a:rPr lang="en-GB" sz="2000" dirty="0" smtClean="0"/>
              <a:t>– things that aren’t physical aren’t real.</a:t>
            </a:r>
          </a:p>
        </p:txBody>
      </p:sp>
      <p:sp>
        <p:nvSpPr>
          <p:cNvPr id="7" name="TextBox 6"/>
          <p:cNvSpPr txBox="1"/>
          <p:nvPr/>
        </p:nvSpPr>
        <p:spPr>
          <a:xfrm>
            <a:off x="717367" y="4719372"/>
            <a:ext cx="3926641" cy="1323439"/>
          </a:xfrm>
          <a:prstGeom prst="rect">
            <a:avLst/>
          </a:prstGeom>
          <a:noFill/>
        </p:spPr>
        <p:txBody>
          <a:bodyPr wrap="square" rtlCol="0">
            <a:spAutoFit/>
          </a:bodyPr>
          <a:lstStyle/>
          <a:p>
            <a:pPr marL="538163" indent="-538163"/>
            <a:r>
              <a:rPr lang="en-GB" sz="2000" dirty="0" smtClean="0"/>
              <a:t>Can I measure it?</a:t>
            </a:r>
          </a:p>
          <a:p>
            <a:pPr marL="538163" indent="-538163"/>
            <a:r>
              <a:rPr lang="en-GB" sz="2000" dirty="0" smtClean="0"/>
              <a:t>Can I bottle it?</a:t>
            </a:r>
          </a:p>
          <a:p>
            <a:pPr marL="538163" indent="-538163"/>
            <a:r>
              <a:rPr lang="en-GB" sz="2000" dirty="0"/>
              <a:t>C</a:t>
            </a:r>
            <a:r>
              <a:rPr lang="en-GB" sz="2000" dirty="0" smtClean="0"/>
              <a:t>an I control it?</a:t>
            </a:r>
            <a:br>
              <a:rPr lang="en-GB" sz="2000" dirty="0" smtClean="0"/>
            </a:br>
            <a:r>
              <a:rPr lang="en-GB" sz="2000" dirty="0" smtClean="0"/>
              <a:t>But it is very real! </a:t>
            </a:r>
          </a:p>
        </p:txBody>
      </p:sp>
      <p:sp>
        <p:nvSpPr>
          <p:cNvPr id="9" name="TextBox 8"/>
          <p:cNvSpPr txBox="1"/>
          <p:nvPr/>
        </p:nvSpPr>
        <p:spPr>
          <a:xfrm>
            <a:off x="357328" y="4306179"/>
            <a:ext cx="4286680" cy="400110"/>
          </a:xfrm>
          <a:prstGeom prst="rect">
            <a:avLst/>
          </a:prstGeom>
          <a:noFill/>
        </p:spPr>
        <p:txBody>
          <a:bodyPr wrap="square" rtlCol="0">
            <a:spAutoFit/>
          </a:bodyPr>
          <a:lstStyle/>
          <a:p>
            <a:pPr marL="538163" indent="-538163"/>
            <a:r>
              <a:rPr lang="en-GB" sz="2000" b="1" u="sng" dirty="0" smtClean="0"/>
              <a:t>Love</a:t>
            </a:r>
            <a:r>
              <a:rPr lang="en-GB" sz="2000" b="1"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763951"/>
            <a:ext cx="4950478" cy="3094049"/>
          </a:xfrm>
          <a:prstGeom prst="rect">
            <a:avLst/>
          </a:prstGeom>
        </p:spPr>
      </p:pic>
    </p:spTree>
    <p:extLst>
      <p:ext uri="{BB962C8B-B14F-4D97-AF65-F5344CB8AC3E}">
        <p14:creationId xmlns:p14="http://schemas.microsoft.com/office/powerpoint/2010/main" val="2581575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Spiritual Realm</a:t>
            </a:r>
          </a:p>
        </p:txBody>
      </p:sp>
      <p:sp>
        <p:nvSpPr>
          <p:cNvPr id="11" name="TextBox 10"/>
          <p:cNvSpPr txBox="1"/>
          <p:nvPr/>
        </p:nvSpPr>
        <p:spPr>
          <a:xfrm>
            <a:off x="326241" y="3212976"/>
            <a:ext cx="8820472" cy="400110"/>
          </a:xfrm>
          <a:prstGeom prst="rect">
            <a:avLst/>
          </a:prstGeom>
          <a:noFill/>
        </p:spPr>
        <p:txBody>
          <a:bodyPr wrap="square" rtlCol="0">
            <a:spAutoFit/>
          </a:bodyPr>
          <a:lstStyle/>
          <a:p>
            <a:pPr marL="538163" indent="-538163"/>
            <a:r>
              <a:rPr lang="en-GB" sz="2000" dirty="0" smtClean="0"/>
              <a:t>An African perspective</a:t>
            </a:r>
          </a:p>
        </p:txBody>
      </p:sp>
    </p:spTree>
    <p:extLst>
      <p:ext uri="{BB962C8B-B14F-4D97-AF65-F5344CB8AC3E}">
        <p14:creationId xmlns:p14="http://schemas.microsoft.com/office/powerpoint/2010/main" val="3472942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Spiritual Realm</a:t>
            </a:r>
          </a:p>
        </p:txBody>
      </p:sp>
      <p:sp>
        <p:nvSpPr>
          <p:cNvPr id="11" name="TextBox 10"/>
          <p:cNvSpPr txBox="1"/>
          <p:nvPr/>
        </p:nvSpPr>
        <p:spPr>
          <a:xfrm>
            <a:off x="326241" y="3212976"/>
            <a:ext cx="8820472" cy="400110"/>
          </a:xfrm>
          <a:prstGeom prst="rect">
            <a:avLst/>
          </a:prstGeom>
          <a:noFill/>
        </p:spPr>
        <p:txBody>
          <a:bodyPr wrap="square" rtlCol="0">
            <a:spAutoFit/>
          </a:bodyPr>
          <a:lstStyle/>
          <a:p>
            <a:pPr marL="538163" indent="-538163"/>
            <a:r>
              <a:rPr lang="en-GB" sz="2000" dirty="0" smtClean="0"/>
              <a:t>Narnia</a:t>
            </a:r>
          </a:p>
        </p:txBody>
      </p:sp>
    </p:spTree>
    <p:extLst>
      <p:ext uri="{BB962C8B-B14F-4D97-AF65-F5344CB8AC3E}">
        <p14:creationId xmlns:p14="http://schemas.microsoft.com/office/powerpoint/2010/main" val="157646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3" name="Rectangle 2"/>
          <p:cNvSpPr/>
          <p:nvPr/>
        </p:nvSpPr>
        <p:spPr>
          <a:xfrm>
            <a:off x="1907704" y="4797152"/>
            <a:ext cx="712879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32266" y="5095183"/>
            <a:ext cx="251154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300192" y="3284984"/>
            <a:ext cx="21602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668344" y="3577789"/>
            <a:ext cx="13681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2266" y="3865821"/>
            <a:ext cx="870423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38545" y="4153853"/>
            <a:ext cx="2736304"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32266" y="790656"/>
            <a:ext cx="8820472" cy="6247864"/>
          </a:xfrm>
          <a:prstGeom prst="rect">
            <a:avLst/>
          </a:prstGeom>
          <a:noFill/>
        </p:spPr>
        <p:txBody>
          <a:bodyPr wrap="square" rtlCol="0">
            <a:spAutoFit/>
          </a:bodyPr>
          <a:lstStyle/>
          <a:p>
            <a:r>
              <a:rPr lang="en-GB" sz="2000" i="1" dirty="0" smtClean="0"/>
              <a:t>When they turned around, they saw that the Stone Table had been broken in half, and Aslan had disappeared.</a:t>
            </a:r>
          </a:p>
          <a:p>
            <a:endParaRPr lang="en-GB" sz="2000" i="1" dirty="0" smtClean="0"/>
          </a:p>
          <a:p>
            <a:r>
              <a:rPr lang="en-GB" sz="2000" i="1" dirty="0" smtClean="0"/>
              <a:t>Lucy asked if this was more magic, and a voice behind her answered her, telling her that it was, indeed, more magic.</a:t>
            </a:r>
          </a:p>
          <a:p>
            <a:endParaRPr lang="en-GB" sz="2000" i="1" dirty="0" smtClean="0"/>
          </a:p>
          <a:p>
            <a:r>
              <a:rPr lang="en-GB" sz="2000" i="1" dirty="0" smtClean="0"/>
              <a:t>When they turned around again, they saw Aslan, alive and well. They rushed to him, with Susan asking him if he was a ghost. He alleviated their fears, though, with his warm breath. To answer their question, he explained that the Witch was right, that The Deep Magic had decreed that all traitors' lives are forfeited to her, but if she had looked back before the dawn of time, she would have read a different incantation: -</a:t>
            </a:r>
          </a:p>
          <a:p>
            <a:endParaRPr lang="en-GB" sz="2000" i="1" dirty="0" smtClean="0"/>
          </a:p>
          <a:p>
            <a:r>
              <a:rPr lang="en-GB" sz="2000" i="1" dirty="0" smtClean="0"/>
              <a:t>"It means that though the Witch knew the Deep Magic, there is a magic deeper still which she did not know. Her knowledge goes back only to the dawn of time. But if she could have looked a little further back, into the stillness and the darkness before Time dawned, she would have read there a different incantation. She would have known that when a willing victim who had committed no treachery was killed in a traitor's stead, the Table would crack and Death itself would start working backwards."</a:t>
            </a:r>
          </a:p>
        </p:txBody>
      </p:sp>
    </p:spTree>
    <p:extLst>
      <p:ext uri="{BB962C8B-B14F-4D97-AF65-F5344CB8AC3E}">
        <p14:creationId xmlns:p14="http://schemas.microsoft.com/office/powerpoint/2010/main" val="219336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083"/>
            <a:ext cx="9144000" cy="5983833"/>
          </a:xfrm>
          <a:prstGeom prst="rect">
            <a:avLst/>
          </a:prstGeom>
        </p:spPr>
      </p:pic>
    </p:spTree>
    <p:extLst>
      <p:ext uri="{BB962C8B-B14F-4D97-AF65-F5344CB8AC3E}">
        <p14:creationId xmlns:p14="http://schemas.microsoft.com/office/powerpoint/2010/main" val="40202390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Yes there is a Spiritual Realm</a:t>
            </a:r>
          </a:p>
        </p:txBody>
      </p:sp>
      <p:sp>
        <p:nvSpPr>
          <p:cNvPr id="11" name="TextBox 10"/>
          <p:cNvSpPr txBox="1"/>
          <p:nvPr/>
        </p:nvSpPr>
        <p:spPr>
          <a:xfrm>
            <a:off x="0" y="3212976"/>
            <a:ext cx="9146713" cy="400110"/>
          </a:xfrm>
          <a:prstGeom prst="rect">
            <a:avLst/>
          </a:prstGeom>
          <a:solidFill>
            <a:srgbClr val="FFFF00"/>
          </a:solidFill>
        </p:spPr>
        <p:txBody>
          <a:bodyPr wrap="square" rtlCol="0">
            <a:spAutoFit/>
          </a:bodyPr>
          <a:lstStyle/>
          <a:p>
            <a:pPr marL="538163" indent="-538163" algn="ctr"/>
            <a:r>
              <a:rPr lang="en-GB" sz="2000" b="1" dirty="0" smtClean="0"/>
              <a:t>But it’s not just about us – it is about God </a:t>
            </a:r>
          </a:p>
        </p:txBody>
      </p:sp>
    </p:spTree>
    <p:extLst>
      <p:ext uri="{BB962C8B-B14F-4D97-AF65-F5344CB8AC3E}">
        <p14:creationId xmlns:p14="http://schemas.microsoft.com/office/powerpoint/2010/main" val="2120842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Yes there is a Spiritual Realm</a:t>
            </a:r>
          </a:p>
        </p:txBody>
      </p:sp>
      <p:sp>
        <p:nvSpPr>
          <p:cNvPr id="7" name="TextBox 6"/>
          <p:cNvSpPr txBox="1"/>
          <p:nvPr/>
        </p:nvSpPr>
        <p:spPr>
          <a:xfrm>
            <a:off x="268932" y="3789040"/>
            <a:ext cx="7151812" cy="400110"/>
          </a:xfrm>
          <a:prstGeom prst="rect">
            <a:avLst/>
          </a:prstGeom>
          <a:noFill/>
        </p:spPr>
        <p:txBody>
          <a:bodyPr wrap="square" rtlCol="0">
            <a:spAutoFit/>
          </a:bodyPr>
          <a:lstStyle/>
          <a:p>
            <a:r>
              <a:rPr lang="en-GB" sz="2000" dirty="0" smtClean="0"/>
              <a:t>Exodus 14 : 13-14</a:t>
            </a:r>
          </a:p>
        </p:txBody>
      </p:sp>
      <p:sp>
        <p:nvSpPr>
          <p:cNvPr id="8" name="TextBox 7"/>
          <p:cNvSpPr txBox="1"/>
          <p:nvPr/>
        </p:nvSpPr>
        <p:spPr>
          <a:xfrm>
            <a:off x="310390" y="4186410"/>
            <a:ext cx="8820472" cy="1015663"/>
          </a:xfrm>
          <a:prstGeom prst="rect">
            <a:avLst/>
          </a:prstGeom>
          <a:noFill/>
        </p:spPr>
        <p:txBody>
          <a:bodyPr wrap="square" rtlCol="0">
            <a:spAutoFit/>
          </a:bodyPr>
          <a:lstStyle/>
          <a:p>
            <a:pPr marL="538163" indent="-538163"/>
            <a:r>
              <a:rPr lang="en-GB" sz="2000" i="1" dirty="0" smtClean="0"/>
              <a:t>“Moses answered the people, ‘Do not be afraid. Stand firm and you will see the deliverance the Lord will bring you today. The Egyptians you see today you will never see again. The Lord will fight for you; you need only to be still.’”</a:t>
            </a:r>
          </a:p>
        </p:txBody>
      </p:sp>
      <p:sp>
        <p:nvSpPr>
          <p:cNvPr id="9" name="TextBox 8"/>
          <p:cNvSpPr txBox="1"/>
          <p:nvPr/>
        </p:nvSpPr>
        <p:spPr>
          <a:xfrm>
            <a:off x="0" y="3212976"/>
            <a:ext cx="9146713" cy="400110"/>
          </a:xfrm>
          <a:prstGeom prst="rect">
            <a:avLst/>
          </a:prstGeom>
          <a:solidFill>
            <a:srgbClr val="FFFF00"/>
          </a:solidFill>
        </p:spPr>
        <p:txBody>
          <a:bodyPr wrap="square" rtlCol="0">
            <a:spAutoFit/>
          </a:bodyPr>
          <a:lstStyle/>
          <a:p>
            <a:pPr marL="538163" indent="-538163" algn="ctr"/>
            <a:r>
              <a:rPr lang="en-GB" sz="2000" b="1" dirty="0" smtClean="0"/>
              <a:t>But it’s not just about us – it is about God </a:t>
            </a:r>
          </a:p>
        </p:txBody>
      </p:sp>
    </p:spTree>
    <p:extLst>
      <p:ext uri="{BB962C8B-B14F-4D97-AF65-F5344CB8AC3E}">
        <p14:creationId xmlns:p14="http://schemas.microsoft.com/office/powerpoint/2010/main" val="3615601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Ephesians 6:12-13</a:t>
            </a:r>
          </a:p>
        </p:txBody>
      </p:sp>
      <p:sp>
        <p:nvSpPr>
          <p:cNvPr id="10" name="TextBox 9"/>
          <p:cNvSpPr txBox="1"/>
          <p:nvPr/>
        </p:nvSpPr>
        <p:spPr>
          <a:xfrm>
            <a:off x="341966" y="1450106"/>
            <a:ext cx="8820472" cy="1015663"/>
          </a:xfrm>
          <a:prstGeom prst="rect">
            <a:avLst/>
          </a:prstGeom>
          <a:noFill/>
        </p:spPr>
        <p:txBody>
          <a:bodyPr wrap="square" rtlCol="0">
            <a:spAutoFit/>
          </a:bodyPr>
          <a:lstStyle/>
          <a:p>
            <a:pPr marL="538163" indent="-538163"/>
            <a:r>
              <a:rPr lang="en-GB" sz="2000" i="1" dirty="0" smtClean="0"/>
              <a:t>“For our struggle is not against flesh and blood, but against the rulers, against the authorities, against the powers of this dark world and against the spiritual forces of evil in the heavenly realms. Therefore put on the full armour of God”</a:t>
            </a:r>
          </a:p>
        </p:txBody>
      </p:sp>
      <p:sp>
        <p:nvSpPr>
          <p:cNvPr id="15" name="TextBox 14"/>
          <p:cNvSpPr txBox="1"/>
          <p:nvPr/>
        </p:nvSpPr>
        <p:spPr>
          <a:xfrm>
            <a:off x="326241" y="2780928"/>
            <a:ext cx="8820472" cy="400110"/>
          </a:xfrm>
          <a:prstGeom prst="rect">
            <a:avLst/>
          </a:prstGeom>
          <a:noFill/>
        </p:spPr>
        <p:txBody>
          <a:bodyPr wrap="square" rtlCol="0">
            <a:spAutoFit/>
          </a:bodyPr>
          <a:lstStyle/>
          <a:p>
            <a:pPr marL="538163" indent="-538163" algn="ctr"/>
            <a:r>
              <a:rPr lang="en-GB" sz="2000" dirty="0" smtClean="0"/>
              <a:t>Yes there is a Spiritual Realm</a:t>
            </a:r>
          </a:p>
        </p:txBody>
      </p:sp>
      <p:sp>
        <p:nvSpPr>
          <p:cNvPr id="7" name="TextBox 6"/>
          <p:cNvSpPr txBox="1"/>
          <p:nvPr/>
        </p:nvSpPr>
        <p:spPr>
          <a:xfrm>
            <a:off x="268932" y="3789040"/>
            <a:ext cx="7151812" cy="400110"/>
          </a:xfrm>
          <a:prstGeom prst="rect">
            <a:avLst/>
          </a:prstGeom>
          <a:noFill/>
        </p:spPr>
        <p:txBody>
          <a:bodyPr wrap="square" rtlCol="0">
            <a:spAutoFit/>
          </a:bodyPr>
          <a:lstStyle/>
          <a:p>
            <a:r>
              <a:rPr lang="en-GB" sz="2000" dirty="0" smtClean="0"/>
              <a:t>Exodus 14 : 13-14</a:t>
            </a:r>
          </a:p>
        </p:txBody>
      </p:sp>
      <p:sp>
        <p:nvSpPr>
          <p:cNvPr id="8" name="TextBox 7"/>
          <p:cNvSpPr txBox="1"/>
          <p:nvPr/>
        </p:nvSpPr>
        <p:spPr>
          <a:xfrm>
            <a:off x="310390" y="4186410"/>
            <a:ext cx="8820472" cy="1015663"/>
          </a:xfrm>
          <a:prstGeom prst="rect">
            <a:avLst/>
          </a:prstGeom>
          <a:noFill/>
        </p:spPr>
        <p:txBody>
          <a:bodyPr wrap="square" rtlCol="0">
            <a:spAutoFit/>
          </a:bodyPr>
          <a:lstStyle/>
          <a:p>
            <a:pPr marL="538163" indent="-538163"/>
            <a:r>
              <a:rPr lang="en-GB" sz="2000" i="1" dirty="0" smtClean="0"/>
              <a:t>“Moses answered the people, ‘Do not be afraid. Stand firm and you will see the deliverance the Lord will bring you today. The Egyptians you see today you will never see again. The Lord will fight for you; you need only to be still.’”</a:t>
            </a:r>
          </a:p>
        </p:txBody>
      </p:sp>
      <p:sp>
        <p:nvSpPr>
          <p:cNvPr id="12" name="TextBox 11"/>
          <p:cNvSpPr txBox="1"/>
          <p:nvPr/>
        </p:nvSpPr>
        <p:spPr>
          <a:xfrm>
            <a:off x="277524" y="5348051"/>
            <a:ext cx="7151812" cy="400110"/>
          </a:xfrm>
          <a:prstGeom prst="rect">
            <a:avLst/>
          </a:prstGeom>
          <a:noFill/>
        </p:spPr>
        <p:txBody>
          <a:bodyPr wrap="square" rtlCol="0">
            <a:spAutoFit/>
          </a:bodyPr>
          <a:lstStyle/>
          <a:p>
            <a:r>
              <a:rPr lang="en-GB" sz="2000" dirty="0" smtClean="0"/>
              <a:t>2 Chronicles 20 - Jehoshaphat</a:t>
            </a:r>
          </a:p>
        </p:txBody>
      </p:sp>
      <p:sp>
        <p:nvSpPr>
          <p:cNvPr id="13" name="TextBox 12"/>
          <p:cNvSpPr txBox="1"/>
          <p:nvPr/>
        </p:nvSpPr>
        <p:spPr>
          <a:xfrm>
            <a:off x="318982" y="5661248"/>
            <a:ext cx="8820472" cy="400110"/>
          </a:xfrm>
          <a:prstGeom prst="rect">
            <a:avLst/>
          </a:prstGeom>
          <a:noFill/>
        </p:spPr>
        <p:txBody>
          <a:bodyPr wrap="square" rtlCol="0">
            <a:spAutoFit/>
          </a:bodyPr>
          <a:lstStyle/>
          <a:p>
            <a:pPr marL="538163" indent="-538163"/>
            <a:r>
              <a:rPr lang="en-GB" sz="2000" i="1" dirty="0"/>
              <a:t>v</a:t>
            </a:r>
            <a:r>
              <a:rPr lang="en-GB" sz="2000" i="1" dirty="0" smtClean="0"/>
              <a:t>15 “Don’t be afraid … the battle is not yours, but God’s”</a:t>
            </a:r>
          </a:p>
        </p:txBody>
      </p:sp>
      <p:sp>
        <p:nvSpPr>
          <p:cNvPr id="14" name="TextBox 13"/>
          <p:cNvSpPr txBox="1"/>
          <p:nvPr/>
        </p:nvSpPr>
        <p:spPr>
          <a:xfrm>
            <a:off x="318982" y="6021692"/>
            <a:ext cx="8820472" cy="400110"/>
          </a:xfrm>
          <a:prstGeom prst="rect">
            <a:avLst/>
          </a:prstGeom>
          <a:noFill/>
        </p:spPr>
        <p:txBody>
          <a:bodyPr wrap="square" rtlCol="0">
            <a:spAutoFit/>
          </a:bodyPr>
          <a:lstStyle/>
          <a:p>
            <a:pPr marL="538163" indent="-538163"/>
            <a:r>
              <a:rPr lang="en-GB" sz="2000" i="1" dirty="0" smtClean="0"/>
              <a:t>v16 “Take up your position, stand firm, and see the deliverance”</a:t>
            </a:r>
          </a:p>
        </p:txBody>
      </p:sp>
      <p:sp>
        <p:nvSpPr>
          <p:cNvPr id="16" name="TextBox 15"/>
          <p:cNvSpPr txBox="1"/>
          <p:nvPr/>
        </p:nvSpPr>
        <p:spPr>
          <a:xfrm>
            <a:off x="341966" y="6344421"/>
            <a:ext cx="8820472" cy="400110"/>
          </a:xfrm>
          <a:prstGeom prst="rect">
            <a:avLst/>
          </a:prstGeom>
          <a:noFill/>
        </p:spPr>
        <p:txBody>
          <a:bodyPr wrap="square" rtlCol="0">
            <a:spAutoFit/>
          </a:bodyPr>
          <a:lstStyle/>
          <a:p>
            <a:pPr marL="538163" indent="-538163"/>
            <a:r>
              <a:rPr lang="en-GB" sz="2000" i="1" dirty="0" smtClean="0"/>
              <a:t>v22 “As they began to sing and praise …”</a:t>
            </a:r>
          </a:p>
        </p:txBody>
      </p:sp>
      <p:sp>
        <p:nvSpPr>
          <p:cNvPr id="17" name="TextBox 16"/>
          <p:cNvSpPr txBox="1"/>
          <p:nvPr/>
        </p:nvSpPr>
        <p:spPr>
          <a:xfrm>
            <a:off x="0" y="3212976"/>
            <a:ext cx="9146713" cy="400110"/>
          </a:xfrm>
          <a:prstGeom prst="rect">
            <a:avLst/>
          </a:prstGeom>
          <a:solidFill>
            <a:srgbClr val="FFFF00"/>
          </a:solidFill>
        </p:spPr>
        <p:txBody>
          <a:bodyPr wrap="square" rtlCol="0">
            <a:spAutoFit/>
          </a:bodyPr>
          <a:lstStyle/>
          <a:p>
            <a:pPr marL="538163" indent="-538163" algn="ctr"/>
            <a:r>
              <a:rPr lang="en-GB" sz="2000" b="1" dirty="0" smtClean="0"/>
              <a:t>But it’s not just about us – it is about God </a:t>
            </a:r>
          </a:p>
        </p:txBody>
      </p:sp>
    </p:spTree>
    <p:extLst>
      <p:ext uri="{BB962C8B-B14F-4D97-AF65-F5344CB8AC3E}">
        <p14:creationId xmlns:p14="http://schemas.microsoft.com/office/powerpoint/2010/main" val="2129308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Interlude – Spiritual Realm and Ships</a:t>
            </a:r>
            <a:endParaRPr lang="en-GB" sz="2800" dirty="0"/>
          </a:p>
        </p:txBody>
      </p:sp>
      <p:grpSp>
        <p:nvGrpSpPr>
          <p:cNvPr id="3" name="Group 2"/>
          <p:cNvGrpSpPr/>
          <p:nvPr/>
        </p:nvGrpSpPr>
        <p:grpSpPr>
          <a:xfrm>
            <a:off x="0" y="-8573"/>
            <a:ext cx="4536000" cy="6871903"/>
            <a:chOff x="0" y="-8573"/>
            <a:chExt cx="4536000" cy="6871903"/>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44048" r="18746"/>
            <a:stretch/>
          </p:blipFill>
          <p:spPr>
            <a:xfrm>
              <a:off x="0" y="5330"/>
              <a:ext cx="4536000" cy="6858000"/>
            </a:xfrm>
            <a:prstGeom prst="rect">
              <a:avLst/>
            </a:prstGeom>
          </p:spPr>
        </p:pic>
        <p:sp>
          <p:nvSpPr>
            <p:cNvPr id="19" name="TextBox 18"/>
            <p:cNvSpPr txBox="1"/>
            <p:nvPr/>
          </p:nvSpPr>
          <p:spPr>
            <a:xfrm>
              <a:off x="0" y="-8573"/>
              <a:ext cx="2771800" cy="584775"/>
            </a:xfrm>
            <a:prstGeom prst="rect">
              <a:avLst/>
            </a:prstGeom>
            <a:noFill/>
          </p:spPr>
          <p:txBody>
            <a:bodyPr wrap="square" rtlCol="0">
              <a:spAutoFit/>
            </a:bodyPr>
            <a:lstStyle/>
            <a:p>
              <a:pPr algn="ctr"/>
              <a:r>
                <a:rPr lang="en-GB" sz="3200" b="1" u="sng" dirty="0" smtClean="0"/>
                <a:t>Cruise Ship</a:t>
              </a:r>
              <a:endParaRPr lang="en-GB" sz="3200" b="1" u="sng" dirty="0"/>
            </a:p>
          </p:txBody>
        </p:sp>
      </p:grpSp>
      <p:grpSp>
        <p:nvGrpSpPr>
          <p:cNvPr id="6" name="Group 5"/>
          <p:cNvGrpSpPr/>
          <p:nvPr/>
        </p:nvGrpSpPr>
        <p:grpSpPr>
          <a:xfrm>
            <a:off x="4536000" y="-2971"/>
            <a:ext cx="4608000" cy="6868966"/>
            <a:chOff x="4536000" y="-2971"/>
            <a:chExt cx="4608000" cy="6868966"/>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2691" r="41878"/>
            <a:stretch/>
          </p:blipFill>
          <p:spPr>
            <a:xfrm>
              <a:off x="4536000" y="2665"/>
              <a:ext cx="4608000" cy="6863330"/>
            </a:xfrm>
            <a:prstGeom prst="rect">
              <a:avLst/>
            </a:prstGeom>
          </p:spPr>
        </p:pic>
        <p:sp>
          <p:nvSpPr>
            <p:cNvPr id="20" name="TextBox 19"/>
            <p:cNvSpPr txBox="1"/>
            <p:nvPr/>
          </p:nvSpPr>
          <p:spPr>
            <a:xfrm>
              <a:off x="6588224" y="-2971"/>
              <a:ext cx="2555776" cy="584775"/>
            </a:xfrm>
            <a:prstGeom prst="rect">
              <a:avLst/>
            </a:prstGeom>
            <a:noFill/>
          </p:spPr>
          <p:txBody>
            <a:bodyPr wrap="square" rtlCol="0">
              <a:spAutoFit/>
            </a:bodyPr>
            <a:lstStyle/>
            <a:p>
              <a:pPr algn="ctr"/>
              <a:r>
                <a:rPr lang="en-GB" sz="3200" b="1" u="sng" dirty="0" smtClean="0"/>
                <a:t>Battle Ship</a:t>
              </a:r>
              <a:endParaRPr lang="en-GB" sz="3200" b="1" u="sng" dirty="0"/>
            </a:p>
          </p:txBody>
        </p:sp>
      </p:grpSp>
      <p:sp>
        <p:nvSpPr>
          <p:cNvPr id="21" name="TextBox 20"/>
          <p:cNvSpPr txBox="1"/>
          <p:nvPr/>
        </p:nvSpPr>
        <p:spPr>
          <a:xfrm>
            <a:off x="107504" y="620688"/>
            <a:ext cx="4248472" cy="1200329"/>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So I can relax and rest and enjoy the world. It’s about me and what I receive.</a:t>
            </a:r>
            <a:endParaRPr lang="en-GB" sz="2400" dirty="0"/>
          </a:p>
        </p:txBody>
      </p:sp>
      <p:sp>
        <p:nvSpPr>
          <p:cNvPr id="22" name="TextBox 21"/>
          <p:cNvSpPr txBox="1"/>
          <p:nvPr/>
        </p:nvSpPr>
        <p:spPr>
          <a:xfrm>
            <a:off x="4716016" y="620688"/>
            <a:ext cx="4248472" cy="1200329"/>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To win the battle. Serving and giving. To complete the mission of the Kingdom.</a:t>
            </a:r>
            <a:endParaRPr lang="en-GB" sz="2400" dirty="0"/>
          </a:p>
        </p:txBody>
      </p:sp>
      <p:sp>
        <p:nvSpPr>
          <p:cNvPr id="23" name="TextBox 22"/>
          <p:cNvSpPr txBox="1"/>
          <p:nvPr/>
        </p:nvSpPr>
        <p:spPr>
          <a:xfrm>
            <a:off x="107504" y="1868631"/>
            <a:ext cx="4248472" cy="1200329"/>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The Captain and the crew are there to serve me – so that I am happy.</a:t>
            </a:r>
            <a:endParaRPr lang="en-GB" sz="2400" dirty="0"/>
          </a:p>
        </p:txBody>
      </p:sp>
      <p:sp>
        <p:nvSpPr>
          <p:cNvPr id="24" name="TextBox 23"/>
          <p:cNvSpPr txBox="1"/>
          <p:nvPr/>
        </p:nvSpPr>
        <p:spPr>
          <a:xfrm>
            <a:off x="4716016" y="1868631"/>
            <a:ext cx="4248472" cy="1200329"/>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I am there to serve the Kingdom. Together our objectives is to win the battle.</a:t>
            </a:r>
            <a:endParaRPr lang="en-GB" sz="2400" dirty="0"/>
          </a:p>
        </p:txBody>
      </p:sp>
      <p:sp>
        <p:nvSpPr>
          <p:cNvPr id="25" name="TextBox 24"/>
          <p:cNvSpPr txBox="1"/>
          <p:nvPr/>
        </p:nvSpPr>
        <p:spPr>
          <a:xfrm>
            <a:off x="107504" y="3102059"/>
            <a:ext cx="4248472" cy="830997"/>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The food, the entertainment...</a:t>
            </a:r>
          </a:p>
          <a:p>
            <a:pPr marL="285750" indent="-285750">
              <a:buFont typeface="Arial" panose="020B0604020202020204" pitchFamily="34" charset="0"/>
              <a:buChar char="•"/>
            </a:pPr>
            <a:endParaRPr lang="en-GB" sz="2400" dirty="0" smtClean="0"/>
          </a:p>
        </p:txBody>
      </p:sp>
      <p:sp>
        <p:nvSpPr>
          <p:cNvPr id="26" name="TextBox 25"/>
          <p:cNvSpPr txBox="1"/>
          <p:nvPr/>
        </p:nvSpPr>
        <p:spPr>
          <a:xfrm>
            <a:off x="4716016" y="3102059"/>
            <a:ext cx="4248472" cy="830997"/>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The mission – the Kingdom’s purpose.</a:t>
            </a:r>
            <a:endParaRPr lang="en-GB" sz="2400" dirty="0"/>
          </a:p>
        </p:txBody>
      </p:sp>
      <p:sp>
        <p:nvSpPr>
          <p:cNvPr id="27" name="TextBox 26"/>
          <p:cNvSpPr txBox="1"/>
          <p:nvPr/>
        </p:nvSpPr>
        <p:spPr>
          <a:xfrm>
            <a:off x="107504" y="4874384"/>
            <a:ext cx="4248472" cy="1200329"/>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I pay the cost. I have to come up with the resources. Its my entertainment.</a:t>
            </a:r>
            <a:endParaRPr lang="en-GB" sz="2400" dirty="0"/>
          </a:p>
        </p:txBody>
      </p:sp>
      <p:sp>
        <p:nvSpPr>
          <p:cNvPr id="28" name="TextBox 27"/>
          <p:cNvSpPr txBox="1"/>
          <p:nvPr/>
        </p:nvSpPr>
        <p:spPr>
          <a:xfrm>
            <a:off x="4716016" y="4874384"/>
            <a:ext cx="4248472" cy="1938992"/>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The Kingdom supplies the weapons and ammunition, the resources, the funding. The battle belongs to the Kingdom.</a:t>
            </a:r>
            <a:endParaRPr lang="en-GB" sz="2400" dirty="0"/>
          </a:p>
        </p:txBody>
      </p:sp>
      <p:sp>
        <p:nvSpPr>
          <p:cNvPr id="29" name="TextBox 28"/>
          <p:cNvSpPr txBox="1"/>
          <p:nvPr/>
        </p:nvSpPr>
        <p:spPr>
          <a:xfrm>
            <a:off x="107504" y="3966155"/>
            <a:ext cx="4248472" cy="830997"/>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I play by my rules.</a:t>
            </a:r>
          </a:p>
          <a:p>
            <a:pPr marL="285750" indent="-285750">
              <a:buFont typeface="Arial" panose="020B0604020202020204" pitchFamily="34" charset="0"/>
              <a:buChar char="•"/>
            </a:pPr>
            <a:endParaRPr lang="en-GB" sz="2400" dirty="0"/>
          </a:p>
        </p:txBody>
      </p:sp>
      <p:sp>
        <p:nvSpPr>
          <p:cNvPr id="30" name="TextBox 29"/>
          <p:cNvSpPr txBox="1"/>
          <p:nvPr/>
        </p:nvSpPr>
        <p:spPr>
          <a:xfrm>
            <a:off x="4716016" y="3966155"/>
            <a:ext cx="4248472" cy="830997"/>
          </a:xfrm>
          <a:prstGeom prst="rect">
            <a:avLst/>
          </a:prstGeom>
          <a:solidFill>
            <a:srgbClr val="FFFFFF">
              <a:alpha val="74902"/>
            </a:srgbClr>
          </a:solidFill>
        </p:spPr>
        <p:txBody>
          <a:bodyPr wrap="square" rtlCol="0">
            <a:spAutoFit/>
          </a:bodyPr>
          <a:lstStyle/>
          <a:p>
            <a:pPr marL="285750" indent="-285750">
              <a:buFont typeface="Arial" panose="020B0604020202020204" pitchFamily="34" charset="0"/>
              <a:buChar char="•"/>
            </a:pPr>
            <a:r>
              <a:rPr lang="en-GB" sz="2400" dirty="0" smtClean="0"/>
              <a:t>I serve according to the laws of the Kingdom.</a:t>
            </a:r>
            <a:endParaRPr lang="en-GB" sz="2400" dirty="0"/>
          </a:p>
        </p:txBody>
      </p:sp>
    </p:spTree>
    <p:extLst>
      <p:ext uri="{BB962C8B-B14F-4D97-AF65-F5344CB8AC3E}">
        <p14:creationId xmlns:p14="http://schemas.microsoft.com/office/powerpoint/2010/main" val="282451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Tree>
    <p:extLst>
      <p:ext uri="{BB962C8B-B14F-4D97-AF65-F5344CB8AC3E}">
        <p14:creationId xmlns:p14="http://schemas.microsoft.com/office/powerpoint/2010/main" val="411709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p:txBody>
      </p:sp>
      <p:sp>
        <p:nvSpPr>
          <p:cNvPr id="3" name="TextBox 2"/>
          <p:cNvSpPr txBox="1"/>
          <p:nvPr/>
        </p:nvSpPr>
        <p:spPr>
          <a:xfrm>
            <a:off x="322040" y="1556792"/>
            <a:ext cx="8820472" cy="1015663"/>
          </a:xfrm>
          <a:prstGeom prst="rect">
            <a:avLst/>
          </a:prstGeom>
          <a:noFill/>
        </p:spPr>
        <p:txBody>
          <a:bodyPr wrap="square" rtlCol="0">
            <a:spAutoFit/>
          </a:bodyPr>
          <a:lstStyle/>
          <a:p>
            <a:pPr marL="538163" indent="-538163"/>
            <a:r>
              <a:rPr lang="en-GB" sz="2000" dirty="0" smtClean="0"/>
              <a:t>Get to know the King – know Him well – spend time just hanging out</a:t>
            </a:r>
          </a:p>
          <a:p>
            <a:pPr marL="538163" indent="-538163"/>
            <a:r>
              <a:rPr lang="en-GB" sz="2000" dirty="0" smtClean="0"/>
              <a:t>Know His character</a:t>
            </a:r>
          </a:p>
          <a:p>
            <a:pPr marL="538163" indent="-538163"/>
            <a:r>
              <a:rPr lang="en-GB" sz="2000" dirty="0" smtClean="0"/>
              <a:t>Know what His heart beat is</a:t>
            </a:r>
          </a:p>
        </p:txBody>
      </p:sp>
    </p:spTree>
    <p:extLst>
      <p:ext uri="{BB962C8B-B14F-4D97-AF65-F5344CB8AC3E}">
        <p14:creationId xmlns:p14="http://schemas.microsoft.com/office/powerpoint/2010/main" val="479355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p:txBody>
      </p:sp>
      <p:sp>
        <p:nvSpPr>
          <p:cNvPr id="3" name="TextBox 2"/>
          <p:cNvSpPr txBox="1"/>
          <p:nvPr/>
        </p:nvSpPr>
        <p:spPr>
          <a:xfrm>
            <a:off x="322040" y="1556792"/>
            <a:ext cx="8820472" cy="1015663"/>
          </a:xfrm>
          <a:prstGeom prst="rect">
            <a:avLst/>
          </a:prstGeom>
          <a:noFill/>
        </p:spPr>
        <p:txBody>
          <a:bodyPr wrap="square" rtlCol="0">
            <a:spAutoFit/>
          </a:bodyPr>
          <a:lstStyle/>
          <a:p>
            <a:pPr marL="538163" indent="-538163"/>
            <a:r>
              <a:rPr lang="en-GB" sz="2000" dirty="0" smtClean="0"/>
              <a:t>Get to know the King – know Him well – spend time just hanging out</a:t>
            </a:r>
          </a:p>
          <a:p>
            <a:pPr marL="538163" indent="-538163"/>
            <a:r>
              <a:rPr lang="en-GB" sz="2000" dirty="0" smtClean="0"/>
              <a:t>Know His character</a:t>
            </a:r>
          </a:p>
          <a:p>
            <a:pPr marL="538163" indent="-538163"/>
            <a:r>
              <a:rPr lang="en-GB" sz="2000" dirty="0" smtClean="0"/>
              <a:t>Know what His heart beat is</a:t>
            </a:r>
          </a:p>
        </p:txBody>
      </p:sp>
      <p:sp>
        <p:nvSpPr>
          <p:cNvPr id="5" name="TextBox 4"/>
          <p:cNvSpPr txBox="1"/>
          <p:nvPr/>
        </p:nvSpPr>
        <p:spPr>
          <a:xfrm>
            <a:off x="323528" y="2996952"/>
            <a:ext cx="8820472" cy="1015663"/>
          </a:xfrm>
          <a:prstGeom prst="rect">
            <a:avLst/>
          </a:prstGeom>
          <a:noFill/>
        </p:spPr>
        <p:txBody>
          <a:bodyPr wrap="square" rtlCol="0">
            <a:spAutoFit/>
          </a:bodyPr>
          <a:lstStyle/>
          <a:p>
            <a:pPr marL="538163" indent="-538163"/>
            <a:r>
              <a:rPr lang="en-GB" sz="2000" dirty="0" smtClean="0"/>
              <a:t>Get to know the Kingdom </a:t>
            </a:r>
          </a:p>
          <a:p>
            <a:pPr marL="538163" indent="-538163"/>
            <a:r>
              <a:rPr lang="en-GB" sz="2000" dirty="0" smtClean="0"/>
              <a:t>Know the values</a:t>
            </a:r>
          </a:p>
          <a:p>
            <a:pPr marL="538163" indent="-538163"/>
            <a:r>
              <a:rPr lang="en-GB" sz="2000" dirty="0" smtClean="0"/>
              <a:t>Know what is important</a:t>
            </a:r>
          </a:p>
        </p:txBody>
      </p:sp>
    </p:spTree>
    <p:extLst>
      <p:ext uri="{BB962C8B-B14F-4D97-AF65-F5344CB8AC3E}">
        <p14:creationId xmlns:p14="http://schemas.microsoft.com/office/powerpoint/2010/main" val="14698543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p:txBody>
      </p:sp>
      <p:sp>
        <p:nvSpPr>
          <p:cNvPr id="3" name="TextBox 2"/>
          <p:cNvSpPr txBox="1"/>
          <p:nvPr/>
        </p:nvSpPr>
        <p:spPr>
          <a:xfrm>
            <a:off x="322040" y="1556792"/>
            <a:ext cx="8820472" cy="1015663"/>
          </a:xfrm>
          <a:prstGeom prst="rect">
            <a:avLst/>
          </a:prstGeom>
          <a:noFill/>
        </p:spPr>
        <p:txBody>
          <a:bodyPr wrap="square" rtlCol="0">
            <a:spAutoFit/>
          </a:bodyPr>
          <a:lstStyle/>
          <a:p>
            <a:pPr marL="538163" indent="-538163"/>
            <a:r>
              <a:rPr lang="en-GB" sz="2000" dirty="0" smtClean="0"/>
              <a:t>Get to know the King – know Him well – spend time just hanging out</a:t>
            </a:r>
          </a:p>
          <a:p>
            <a:pPr marL="538163" indent="-538163"/>
            <a:r>
              <a:rPr lang="en-GB" sz="2000" dirty="0" smtClean="0"/>
              <a:t>Know His character</a:t>
            </a:r>
          </a:p>
          <a:p>
            <a:pPr marL="538163" indent="-538163"/>
            <a:r>
              <a:rPr lang="en-GB" sz="2000" dirty="0" smtClean="0"/>
              <a:t>Know what His heart beat is</a:t>
            </a:r>
          </a:p>
        </p:txBody>
      </p:sp>
      <p:sp>
        <p:nvSpPr>
          <p:cNvPr id="5" name="TextBox 4"/>
          <p:cNvSpPr txBox="1"/>
          <p:nvPr/>
        </p:nvSpPr>
        <p:spPr>
          <a:xfrm>
            <a:off x="323528" y="2996952"/>
            <a:ext cx="8820472" cy="1015663"/>
          </a:xfrm>
          <a:prstGeom prst="rect">
            <a:avLst/>
          </a:prstGeom>
          <a:noFill/>
        </p:spPr>
        <p:txBody>
          <a:bodyPr wrap="square" rtlCol="0">
            <a:spAutoFit/>
          </a:bodyPr>
          <a:lstStyle/>
          <a:p>
            <a:pPr marL="538163" indent="-538163"/>
            <a:r>
              <a:rPr lang="en-GB" sz="2000" dirty="0" smtClean="0"/>
              <a:t>Get to know the Kingdom </a:t>
            </a:r>
          </a:p>
          <a:p>
            <a:pPr marL="538163" indent="-538163"/>
            <a:r>
              <a:rPr lang="en-GB" sz="2000" dirty="0" smtClean="0"/>
              <a:t>Know the values</a:t>
            </a:r>
          </a:p>
          <a:p>
            <a:pPr marL="538163" indent="-538163"/>
            <a:r>
              <a:rPr lang="en-GB" sz="2000" dirty="0" smtClean="0"/>
              <a:t>Know what is important</a:t>
            </a:r>
          </a:p>
        </p:txBody>
      </p:sp>
      <p:sp>
        <p:nvSpPr>
          <p:cNvPr id="7" name="TextBox 6"/>
          <p:cNvSpPr txBox="1"/>
          <p:nvPr/>
        </p:nvSpPr>
        <p:spPr>
          <a:xfrm>
            <a:off x="287478" y="4255766"/>
            <a:ext cx="7151812" cy="400110"/>
          </a:xfrm>
          <a:prstGeom prst="rect">
            <a:avLst/>
          </a:prstGeom>
          <a:noFill/>
        </p:spPr>
        <p:txBody>
          <a:bodyPr wrap="square" rtlCol="0">
            <a:spAutoFit/>
          </a:bodyPr>
          <a:lstStyle/>
          <a:p>
            <a:r>
              <a:rPr lang="en-GB" sz="2000" dirty="0" smtClean="0"/>
              <a:t>Luke 7 : 18-23</a:t>
            </a:r>
          </a:p>
        </p:txBody>
      </p:sp>
      <p:sp>
        <p:nvSpPr>
          <p:cNvPr id="8" name="TextBox 7"/>
          <p:cNvSpPr txBox="1"/>
          <p:nvPr/>
        </p:nvSpPr>
        <p:spPr>
          <a:xfrm>
            <a:off x="328936" y="4653136"/>
            <a:ext cx="8820472" cy="1631216"/>
          </a:xfrm>
          <a:prstGeom prst="rect">
            <a:avLst/>
          </a:prstGeom>
          <a:noFill/>
        </p:spPr>
        <p:txBody>
          <a:bodyPr wrap="square" rtlCol="0">
            <a:spAutoFit/>
          </a:bodyPr>
          <a:lstStyle/>
          <a:p>
            <a:pPr marL="88900" indent="-88900"/>
            <a:r>
              <a:rPr lang="en-GB" sz="2000" i="1" dirty="0" smtClean="0"/>
              <a:t>“At that very time Jesus cured many who had diseases, illnesses and evil spirits, and gave sight to many who were blind. So he replied to the messengers, ‘Go back and report to John what you have seen and heard: the blind receive sight, the lame walk, those who have leprosy are cleansed, the deaf hear, the dead are raised, and the good news is proclaimed to the poor.”</a:t>
            </a:r>
          </a:p>
        </p:txBody>
      </p:sp>
    </p:spTree>
    <p:extLst>
      <p:ext uri="{BB962C8B-B14F-4D97-AF65-F5344CB8AC3E}">
        <p14:creationId xmlns:p14="http://schemas.microsoft.com/office/powerpoint/2010/main" val="18860884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p:txBody>
      </p:sp>
    </p:spTree>
    <p:extLst>
      <p:ext uri="{BB962C8B-B14F-4D97-AF65-F5344CB8AC3E}">
        <p14:creationId xmlns:p14="http://schemas.microsoft.com/office/powerpoint/2010/main" val="3094903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p:txBody>
      </p:sp>
      <p:sp>
        <p:nvSpPr>
          <p:cNvPr id="3" name="TextBox 2"/>
          <p:cNvSpPr txBox="1"/>
          <p:nvPr/>
        </p:nvSpPr>
        <p:spPr>
          <a:xfrm>
            <a:off x="322040" y="1936046"/>
            <a:ext cx="8820472" cy="400110"/>
          </a:xfrm>
          <a:prstGeom prst="rect">
            <a:avLst/>
          </a:prstGeom>
          <a:noFill/>
        </p:spPr>
        <p:txBody>
          <a:bodyPr wrap="square" rtlCol="0">
            <a:spAutoFit/>
          </a:bodyPr>
          <a:lstStyle/>
          <a:p>
            <a:pPr marL="538163" indent="-538163"/>
            <a:r>
              <a:rPr lang="en-GB" sz="2000" dirty="0" smtClean="0"/>
              <a:t>God has two purposes for each of us:</a:t>
            </a:r>
          </a:p>
        </p:txBody>
      </p:sp>
      <p:sp>
        <p:nvSpPr>
          <p:cNvPr id="5" name="TextBox 4"/>
          <p:cNvSpPr txBox="1"/>
          <p:nvPr/>
        </p:nvSpPr>
        <p:spPr>
          <a:xfrm>
            <a:off x="1043608" y="2336156"/>
            <a:ext cx="8105800" cy="707886"/>
          </a:xfrm>
          <a:prstGeom prst="rect">
            <a:avLst/>
          </a:prstGeom>
          <a:noFill/>
        </p:spPr>
        <p:txBody>
          <a:bodyPr wrap="square" rtlCol="0">
            <a:spAutoFit/>
          </a:bodyPr>
          <a:lstStyle/>
          <a:p>
            <a:pPr marL="538163" indent="-538163"/>
            <a:r>
              <a:rPr lang="en-GB" sz="2000" dirty="0" smtClean="0"/>
              <a:t>1. God love me passionately and wants me to become more like Jesus</a:t>
            </a:r>
          </a:p>
          <a:p>
            <a:pPr marL="538163" indent="-538163"/>
            <a:r>
              <a:rPr lang="en-GB" sz="2000" dirty="0" smtClean="0"/>
              <a:t>          resonate Jesus</a:t>
            </a:r>
          </a:p>
        </p:txBody>
      </p:sp>
      <p:sp>
        <p:nvSpPr>
          <p:cNvPr id="12" name="TextBox 11"/>
          <p:cNvSpPr txBox="1"/>
          <p:nvPr/>
        </p:nvSpPr>
        <p:spPr>
          <a:xfrm>
            <a:off x="1036712" y="3108297"/>
            <a:ext cx="8105800" cy="707886"/>
          </a:xfrm>
          <a:prstGeom prst="rect">
            <a:avLst/>
          </a:prstGeom>
          <a:noFill/>
        </p:spPr>
        <p:txBody>
          <a:bodyPr wrap="square" rtlCol="0">
            <a:spAutoFit/>
          </a:bodyPr>
          <a:lstStyle/>
          <a:p>
            <a:pPr marL="538163" indent="-538163"/>
            <a:r>
              <a:rPr lang="en-GB" sz="2000" dirty="0"/>
              <a:t>2</a:t>
            </a:r>
            <a:r>
              <a:rPr lang="en-GB" sz="2000" dirty="0" smtClean="0"/>
              <a:t>. God loves everyone passionate and Through us God wants reach out to the world</a:t>
            </a:r>
          </a:p>
        </p:txBody>
      </p:sp>
    </p:spTree>
    <p:extLst>
      <p:ext uri="{BB962C8B-B14F-4D97-AF65-F5344CB8AC3E}">
        <p14:creationId xmlns:p14="http://schemas.microsoft.com/office/powerpoint/2010/main" val="4134138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4"/>
            <a:ext cx="9144000" cy="5074920"/>
          </a:xfrm>
          <a:prstGeom prst="rect">
            <a:avLst/>
          </a:prstGeom>
        </p:spPr>
      </p:pic>
    </p:spTree>
    <p:extLst>
      <p:ext uri="{BB962C8B-B14F-4D97-AF65-F5344CB8AC3E}">
        <p14:creationId xmlns:p14="http://schemas.microsoft.com/office/powerpoint/2010/main" val="2921217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p:txBody>
      </p:sp>
      <p:sp>
        <p:nvSpPr>
          <p:cNvPr id="3" name="TextBox 2"/>
          <p:cNvSpPr txBox="1"/>
          <p:nvPr/>
        </p:nvSpPr>
        <p:spPr>
          <a:xfrm>
            <a:off x="322040" y="1936046"/>
            <a:ext cx="8820472" cy="400110"/>
          </a:xfrm>
          <a:prstGeom prst="rect">
            <a:avLst/>
          </a:prstGeom>
          <a:noFill/>
        </p:spPr>
        <p:txBody>
          <a:bodyPr wrap="square" rtlCol="0">
            <a:spAutoFit/>
          </a:bodyPr>
          <a:lstStyle/>
          <a:p>
            <a:pPr marL="538163" indent="-538163"/>
            <a:r>
              <a:rPr lang="en-GB" sz="2000" dirty="0" smtClean="0"/>
              <a:t>God has two purposes for each of us:</a:t>
            </a:r>
          </a:p>
        </p:txBody>
      </p:sp>
      <p:sp>
        <p:nvSpPr>
          <p:cNvPr id="5" name="TextBox 4"/>
          <p:cNvSpPr txBox="1"/>
          <p:nvPr/>
        </p:nvSpPr>
        <p:spPr>
          <a:xfrm>
            <a:off x="1043608" y="2336156"/>
            <a:ext cx="8105800" cy="707886"/>
          </a:xfrm>
          <a:prstGeom prst="rect">
            <a:avLst/>
          </a:prstGeom>
          <a:noFill/>
        </p:spPr>
        <p:txBody>
          <a:bodyPr wrap="square" rtlCol="0">
            <a:spAutoFit/>
          </a:bodyPr>
          <a:lstStyle/>
          <a:p>
            <a:pPr marL="538163" indent="-538163"/>
            <a:r>
              <a:rPr lang="en-GB" sz="2000" dirty="0" smtClean="0"/>
              <a:t>1. God love me passionately and wants me to become more like Jesus</a:t>
            </a:r>
          </a:p>
          <a:p>
            <a:pPr marL="538163" indent="-538163"/>
            <a:r>
              <a:rPr lang="en-GB" sz="2000" dirty="0" smtClean="0"/>
              <a:t>          resonate Jesus</a:t>
            </a:r>
          </a:p>
        </p:txBody>
      </p:sp>
      <p:sp>
        <p:nvSpPr>
          <p:cNvPr id="6" name="TextBox 5"/>
          <p:cNvSpPr txBox="1"/>
          <p:nvPr/>
        </p:nvSpPr>
        <p:spPr>
          <a:xfrm>
            <a:off x="287478" y="3848686"/>
            <a:ext cx="7151812" cy="400110"/>
          </a:xfrm>
          <a:prstGeom prst="rect">
            <a:avLst/>
          </a:prstGeom>
          <a:noFill/>
        </p:spPr>
        <p:txBody>
          <a:bodyPr wrap="square" rtlCol="0">
            <a:spAutoFit/>
          </a:bodyPr>
          <a:lstStyle/>
          <a:p>
            <a:r>
              <a:rPr lang="en-GB" sz="2000" dirty="0" smtClean="0"/>
              <a:t>Romans 8 : 38-39</a:t>
            </a:r>
          </a:p>
        </p:txBody>
      </p:sp>
      <p:sp>
        <p:nvSpPr>
          <p:cNvPr id="7" name="TextBox 6"/>
          <p:cNvSpPr txBox="1"/>
          <p:nvPr/>
        </p:nvSpPr>
        <p:spPr>
          <a:xfrm>
            <a:off x="328936" y="4246056"/>
            <a:ext cx="8820472" cy="1323439"/>
          </a:xfrm>
          <a:prstGeom prst="rect">
            <a:avLst/>
          </a:prstGeom>
          <a:noFill/>
        </p:spPr>
        <p:txBody>
          <a:bodyPr wrap="square" rtlCol="0">
            <a:spAutoFit/>
          </a:bodyPr>
          <a:lstStyle/>
          <a:p>
            <a:r>
              <a:rPr lang="en-GB" sz="2000" i="1" dirty="0" smtClean="0"/>
              <a:t>“For I am convinced that neither death nor life, neither angels nor demons,</a:t>
            </a:r>
          </a:p>
          <a:p>
            <a:r>
              <a:rPr lang="en-GB" sz="2000" i="1" dirty="0" smtClean="0"/>
              <a:t>neither the present nor the future, nor any powers, neither height nor depth, </a:t>
            </a:r>
          </a:p>
          <a:p>
            <a:r>
              <a:rPr lang="en-GB" sz="2000" i="1" dirty="0" smtClean="0"/>
              <a:t>nor anything else in all creation, will be able to separate us from the love of God that is in Christ Jesus our Lord.’”</a:t>
            </a:r>
          </a:p>
        </p:txBody>
      </p:sp>
      <p:sp>
        <p:nvSpPr>
          <p:cNvPr id="12" name="TextBox 11"/>
          <p:cNvSpPr txBox="1"/>
          <p:nvPr/>
        </p:nvSpPr>
        <p:spPr>
          <a:xfrm>
            <a:off x="1036712" y="3108297"/>
            <a:ext cx="8105800" cy="707886"/>
          </a:xfrm>
          <a:prstGeom prst="rect">
            <a:avLst/>
          </a:prstGeom>
          <a:noFill/>
        </p:spPr>
        <p:txBody>
          <a:bodyPr wrap="square" rtlCol="0">
            <a:spAutoFit/>
          </a:bodyPr>
          <a:lstStyle/>
          <a:p>
            <a:pPr marL="538163" indent="-538163"/>
            <a:r>
              <a:rPr lang="en-GB" sz="2000" dirty="0"/>
              <a:t>2</a:t>
            </a:r>
            <a:r>
              <a:rPr lang="en-GB" sz="2000" dirty="0" smtClean="0"/>
              <a:t>. God loves everyone passionate and Through us God wants reach out to the world</a:t>
            </a:r>
          </a:p>
        </p:txBody>
      </p:sp>
    </p:spTree>
    <p:extLst>
      <p:ext uri="{BB962C8B-B14F-4D97-AF65-F5344CB8AC3E}">
        <p14:creationId xmlns:p14="http://schemas.microsoft.com/office/powerpoint/2010/main" val="307302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p:txBody>
      </p:sp>
      <p:sp>
        <p:nvSpPr>
          <p:cNvPr id="3" name="TextBox 2"/>
          <p:cNvSpPr txBox="1"/>
          <p:nvPr/>
        </p:nvSpPr>
        <p:spPr>
          <a:xfrm>
            <a:off x="322040" y="1936046"/>
            <a:ext cx="8820472" cy="400110"/>
          </a:xfrm>
          <a:prstGeom prst="rect">
            <a:avLst/>
          </a:prstGeom>
          <a:noFill/>
        </p:spPr>
        <p:txBody>
          <a:bodyPr wrap="square" rtlCol="0">
            <a:spAutoFit/>
          </a:bodyPr>
          <a:lstStyle/>
          <a:p>
            <a:pPr marL="538163" indent="-538163"/>
            <a:r>
              <a:rPr lang="en-GB" sz="2000" dirty="0" smtClean="0"/>
              <a:t>God has two purposes for each of us:</a:t>
            </a:r>
          </a:p>
        </p:txBody>
      </p:sp>
      <p:sp>
        <p:nvSpPr>
          <p:cNvPr id="5" name="TextBox 4"/>
          <p:cNvSpPr txBox="1"/>
          <p:nvPr/>
        </p:nvSpPr>
        <p:spPr>
          <a:xfrm>
            <a:off x="1043608" y="2336156"/>
            <a:ext cx="8105800" cy="707886"/>
          </a:xfrm>
          <a:prstGeom prst="rect">
            <a:avLst/>
          </a:prstGeom>
          <a:noFill/>
        </p:spPr>
        <p:txBody>
          <a:bodyPr wrap="square" rtlCol="0">
            <a:spAutoFit/>
          </a:bodyPr>
          <a:lstStyle/>
          <a:p>
            <a:pPr marL="538163" indent="-538163"/>
            <a:r>
              <a:rPr lang="en-GB" sz="2000" dirty="0" smtClean="0"/>
              <a:t>1. God love me passionately and wants me to become more like Jesus</a:t>
            </a:r>
          </a:p>
          <a:p>
            <a:pPr marL="538163" indent="-538163"/>
            <a:r>
              <a:rPr lang="en-GB" sz="2000" dirty="0" smtClean="0"/>
              <a:t>          resonate Jesus</a:t>
            </a:r>
          </a:p>
        </p:txBody>
      </p:sp>
      <p:sp>
        <p:nvSpPr>
          <p:cNvPr id="6" name="TextBox 5"/>
          <p:cNvSpPr txBox="1"/>
          <p:nvPr/>
        </p:nvSpPr>
        <p:spPr>
          <a:xfrm>
            <a:off x="287478" y="3848686"/>
            <a:ext cx="7151812" cy="400110"/>
          </a:xfrm>
          <a:prstGeom prst="rect">
            <a:avLst/>
          </a:prstGeom>
          <a:noFill/>
        </p:spPr>
        <p:txBody>
          <a:bodyPr wrap="square" rtlCol="0">
            <a:spAutoFit/>
          </a:bodyPr>
          <a:lstStyle/>
          <a:p>
            <a:r>
              <a:rPr lang="en-GB" sz="2000" dirty="0" smtClean="0"/>
              <a:t>Matthew 22 : 18-23</a:t>
            </a:r>
          </a:p>
        </p:txBody>
      </p:sp>
      <p:sp>
        <p:nvSpPr>
          <p:cNvPr id="7" name="TextBox 6"/>
          <p:cNvSpPr txBox="1"/>
          <p:nvPr/>
        </p:nvSpPr>
        <p:spPr>
          <a:xfrm>
            <a:off x="328936" y="4246056"/>
            <a:ext cx="8820472" cy="1631216"/>
          </a:xfrm>
          <a:prstGeom prst="rect">
            <a:avLst/>
          </a:prstGeom>
          <a:noFill/>
        </p:spPr>
        <p:txBody>
          <a:bodyPr wrap="square" rtlCol="0">
            <a:spAutoFit/>
          </a:bodyPr>
          <a:lstStyle/>
          <a:p>
            <a:pPr marL="538163" indent="-538163"/>
            <a:r>
              <a:rPr lang="en-GB" sz="2000" i="1" dirty="0" smtClean="0"/>
              <a:t>“‘Teacher, which is the greatest commandment in the Law?’</a:t>
            </a:r>
          </a:p>
          <a:p>
            <a:pPr marL="538163" indent="-538163"/>
            <a:r>
              <a:rPr lang="en-GB" sz="2000" i="1" dirty="0" smtClean="0"/>
              <a:t>Jesus replied: ‘“Love the Lord your God with all your heart and with all your soul and with all your mind.” This is the first and greatest commandment.</a:t>
            </a:r>
          </a:p>
          <a:p>
            <a:pPr marL="538163" indent="-538163"/>
            <a:r>
              <a:rPr lang="en-GB" sz="2000" i="1" dirty="0" smtClean="0"/>
              <a:t>And the second is like it: “Love your neighbour as yourself.”</a:t>
            </a:r>
          </a:p>
          <a:p>
            <a:pPr marL="538163" indent="-538163"/>
            <a:r>
              <a:rPr lang="en-GB" sz="2000" i="1" dirty="0" smtClean="0"/>
              <a:t>All the Law and the Prophets hang on these two commandments.’”</a:t>
            </a:r>
          </a:p>
        </p:txBody>
      </p:sp>
      <p:sp>
        <p:nvSpPr>
          <p:cNvPr id="12" name="TextBox 11"/>
          <p:cNvSpPr txBox="1"/>
          <p:nvPr/>
        </p:nvSpPr>
        <p:spPr>
          <a:xfrm>
            <a:off x="1036712" y="3108297"/>
            <a:ext cx="8105800" cy="707886"/>
          </a:xfrm>
          <a:prstGeom prst="rect">
            <a:avLst/>
          </a:prstGeom>
          <a:noFill/>
        </p:spPr>
        <p:txBody>
          <a:bodyPr wrap="square" rtlCol="0">
            <a:spAutoFit/>
          </a:bodyPr>
          <a:lstStyle/>
          <a:p>
            <a:pPr marL="538163" indent="-538163"/>
            <a:r>
              <a:rPr lang="en-GB" sz="2000" dirty="0"/>
              <a:t>2</a:t>
            </a:r>
            <a:r>
              <a:rPr lang="en-GB" sz="2000" dirty="0" smtClean="0"/>
              <a:t>. God loves everyone passionate and Through us God wants reach out to the world</a:t>
            </a:r>
          </a:p>
        </p:txBody>
      </p:sp>
    </p:spTree>
    <p:extLst>
      <p:ext uri="{BB962C8B-B14F-4D97-AF65-F5344CB8AC3E}">
        <p14:creationId xmlns:p14="http://schemas.microsoft.com/office/powerpoint/2010/main" val="7311567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Tree>
    <p:extLst>
      <p:ext uri="{BB962C8B-B14F-4D97-AF65-F5344CB8AC3E}">
        <p14:creationId xmlns:p14="http://schemas.microsoft.com/office/powerpoint/2010/main" val="2203096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323439"/>
          </a:xfrm>
          <a:prstGeom prst="rect">
            <a:avLst/>
          </a:prstGeom>
          <a:noFill/>
        </p:spPr>
        <p:txBody>
          <a:bodyPr wrap="square" rtlCol="0">
            <a:spAutoFit/>
          </a:bodyPr>
          <a:lstStyle/>
          <a:p>
            <a:pPr marL="538163" indent="-538163"/>
            <a:r>
              <a:rPr lang="en-GB" sz="2000" dirty="0" smtClean="0"/>
              <a:t>How does God see things</a:t>
            </a:r>
          </a:p>
          <a:p>
            <a:pPr marL="538163" indent="-538163"/>
            <a:r>
              <a:rPr lang="en-GB" sz="2000" dirty="0" smtClean="0"/>
              <a:t>What is God’s vision</a:t>
            </a:r>
          </a:p>
          <a:p>
            <a:pPr marL="538163" indent="-538163"/>
            <a:r>
              <a:rPr lang="en-GB" sz="2000" dirty="0" smtClean="0"/>
              <a:t>What is God’s purpose</a:t>
            </a:r>
          </a:p>
          <a:p>
            <a:pPr marL="538163" indent="-538163"/>
            <a:r>
              <a:rPr lang="en-GB" sz="2000" dirty="0" smtClean="0"/>
              <a:t>What is God doing</a:t>
            </a:r>
          </a:p>
        </p:txBody>
      </p:sp>
    </p:spTree>
    <p:extLst>
      <p:ext uri="{BB962C8B-B14F-4D97-AF65-F5344CB8AC3E}">
        <p14:creationId xmlns:p14="http://schemas.microsoft.com/office/powerpoint/2010/main" val="2834255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323439"/>
          </a:xfrm>
          <a:prstGeom prst="rect">
            <a:avLst/>
          </a:prstGeom>
          <a:noFill/>
        </p:spPr>
        <p:txBody>
          <a:bodyPr wrap="square" rtlCol="0">
            <a:spAutoFit/>
          </a:bodyPr>
          <a:lstStyle/>
          <a:p>
            <a:pPr marL="538163" indent="-538163"/>
            <a:r>
              <a:rPr lang="en-GB" sz="2000" dirty="0" smtClean="0"/>
              <a:t>How does God see things</a:t>
            </a:r>
          </a:p>
          <a:p>
            <a:pPr marL="538163" indent="-538163"/>
            <a:r>
              <a:rPr lang="en-GB" sz="2000" dirty="0" smtClean="0"/>
              <a:t>What is God’s vision</a:t>
            </a:r>
          </a:p>
          <a:p>
            <a:pPr marL="538163" indent="-538163"/>
            <a:r>
              <a:rPr lang="en-GB" sz="2000" dirty="0" smtClean="0"/>
              <a:t>What is God’s purpose</a:t>
            </a:r>
          </a:p>
          <a:p>
            <a:pPr marL="538163" indent="-538163"/>
            <a:r>
              <a:rPr lang="en-GB" sz="2000" dirty="0" smtClean="0"/>
              <a:t>What is God doing</a:t>
            </a:r>
          </a:p>
        </p:txBody>
      </p:sp>
      <p:sp>
        <p:nvSpPr>
          <p:cNvPr id="6" name="TextBox 5"/>
          <p:cNvSpPr txBox="1"/>
          <p:nvPr/>
        </p:nvSpPr>
        <p:spPr>
          <a:xfrm>
            <a:off x="342583" y="3933056"/>
            <a:ext cx="8820472" cy="1323439"/>
          </a:xfrm>
          <a:prstGeom prst="rect">
            <a:avLst/>
          </a:prstGeom>
          <a:noFill/>
        </p:spPr>
        <p:txBody>
          <a:bodyPr wrap="square" rtlCol="0">
            <a:spAutoFit/>
          </a:bodyPr>
          <a:lstStyle/>
          <a:p>
            <a:pPr marL="538163" indent="-538163"/>
            <a:r>
              <a:rPr lang="en-GB" sz="2000" dirty="0" smtClean="0"/>
              <a:t>Acts 3 – The Holy Spirit </a:t>
            </a:r>
          </a:p>
          <a:p>
            <a:pPr marL="538163" indent="-538163"/>
            <a:r>
              <a:rPr lang="en-GB" sz="2000" dirty="0" smtClean="0"/>
              <a:t>heals the Crippled Beggar</a:t>
            </a:r>
          </a:p>
          <a:p>
            <a:pPr marL="538163" indent="-538163"/>
            <a:r>
              <a:rPr lang="en-GB" sz="2000" dirty="0" smtClean="0"/>
              <a:t>at the Gate Beautiful</a:t>
            </a:r>
          </a:p>
          <a:p>
            <a:pPr marL="538163" indent="-538163"/>
            <a:r>
              <a:rPr lang="en-GB" sz="2000" dirty="0"/>
              <a:t>t</a:t>
            </a:r>
            <a:r>
              <a:rPr lang="en-GB" sz="2000" dirty="0" smtClean="0"/>
              <a:t>hrough Peter and John</a:t>
            </a:r>
          </a:p>
        </p:txBody>
      </p:sp>
    </p:spTree>
    <p:extLst>
      <p:ext uri="{BB962C8B-B14F-4D97-AF65-F5344CB8AC3E}">
        <p14:creationId xmlns:p14="http://schemas.microsoft.com/office/powerpoint/2010/main" val="3213009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323439"/>
          </a:xfrm>
          <a:prstGeom prst="rect">
            <a:avLst/>
          </a:prstGeom>
          <a:noFill/>
        </p:spPr>
        <p:txBody>
          <a:bodyPr wrap="square" rtlCol="0">
            <a:spAutoFit/>
          </a:bodyPr>
          <a:lstStyle/>
          <a:p>
            <a:pPr marL="538163" indent="-538163"/>
            <a:r>
              <a:rPr lang="en-GB" sz="2000" dirty="0" smtClean="0"/>
              <a:t>How does God see things</a:t>
            </a:r>
          </a:p>
          <a:p>
            <a:pPr marL="538163" indent="-538163"/>
            <a:r>
              <a:rPr lang="en-GB" sz="2000" dirty="0" smtClean="0"/>
              <a:t>What is God’s vision</a:t>
            </a:r>
          </a:p>
          <a:p>
            <a:pPr marL="538163" indent="-538163"/>
            <a:r>
              <a:rPr lang="en-GB" sz="2000" dirty="0" smtClean="0"/>
              <a:t>What is God’s purpose</a:t>
            </a:r>
          </a:p>
          <a:p>
            <a:pPr marL="538163" indent="-538163"/>
            <a:r>
              <a:rPr lang="en-GB" sz="2000" dirty="0" smtClean="0"/>
              <a:t>What is God doing</a:t>
            </a:r>
          </a:p>
        </p:txBody>
      </p:sp>
      <p:sp>
        <p:nvSpPr>
          <p:cNvPr id="6" name="TextBox 5"/>
          <p:cNvSpPr txBox="1"/>
          <p:nvPr/>
        </p:nvSpPr>
        <p:spPr>
          <a:xfrm>
            <a:off x="342583" y="3933056"/>
            <a:ext cx="8820472" cy="1323439"/>
          </a:xfrm>
          <a:prstGeom prst="rect">
            <a:avLst/>
          </a:prstGeom>
          <a:noFill/>
        </p:spPr>
        <p:txBody>
          <a:bodyPr wrap="square" rtlCol="0">
            <a:spAutoFit/>
          </a:bodyPr>
          <a:lstStyle/>
          <a:p>
            <a:pPr marL="538163" indent="-538163"/>
            <a:r>
              <a:rPr lang="en-GB" sz="2000" dirty="0" smtClean="0"/>
              <a:t>Acts 3 – The Holy Spirit </a:t>
            </a:r>
          </a:p>
          <a:p>
            <a:pPr marL="538163" indent="-538163"/>
            <a:r>
              <a:rPr lang="en-GB" sz="2000" dirty="0" smtClean="0"/>
              <a:t>heals the Crippled Beggar</a:t>
            </a:r>
          </a:p>
          <a:p>
            <a:pPr marL="538163" indent="-538163"/>
            <a:r>
              <a:rPr lang="en-GB" sz="2000" dirty="0" smtClean="0"/>
              <a:t>at the Gate Beautiful</a:t>
            </a:r>
          </a:p>
          <a:p>
            <a:pPr marL="538163" indent="-538163"/>
            <a:r>
              <a:rPr lang="en-GB" sz="2000" dirty="0"/>
              <a:t>t</a:t>
            </a:r>
            <a:r>
              <a:rPr lang="en-GB" sz="2000" dirty="0" smtClean="0"/>
              <a:t>hrough Peter and John</a:t>
            </a:r>
          </a:p>
        </p:txBody>
      </p:sp>
      <p:sp>
        <p:nvSpPr>
          <p:cNvPr id="7" name="TextBox 6"/>
          <p:cNvSpPr txBox="1"/>
          <p:nvPr/>
        </p:nvSpPr>
        <p:spPr>
          <a:xfrm>
            <a:off x="4932040" y="1334927"/>
            <a:ext cx="4248364" cy="1631216"/>
          </a:xfrm>
          <a:prstGeom prst="rect">
            <a:avLst/>
          </a:prstGeom>
          <a:noFill/>
        </p:spPr>
        <p:txBody>
          <a:bodyPr wrap="square" rtlCol="0">
            <a:spAutoFit/>
          </a:bodyPr>
          <a:lstStyle/>
          <a:p>
            <a:r>
              <a:rPr lang="en-GB" sz="2000" i="1" dirty="0" smtClean="0"/>
              <a:t>“Now a man who was lame from birth was being carried to the temple gate called Beautiful, where he was put every day to beg from those going into the temple courts.”</a:t>
            </a:r>
          </a:p>
        </p:txBody>
      </p:sp>
    </p:spTree>
    <p:extLst>
      <p:ext uri="{BB962C8B-B14F-4D97-AF65-F5344CB8AC3E}">
        <p14:creationId xmlns:p14="http://schemas.microsoft.com/office/powerpoint/2010/main" val="39143949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557798"/>
            <a:ext cx="6264588" cy="4298914"/>
          </a:xfrm>
          <a:prstGeom prst="rect">
            <a:avLst/>
          </a:prstGeom>
        </p:spPr>
      </p:pic>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323439"/>
          </a:xfrm>
          <a:prstGeom prst="rect">
            <a:avLst/>
          </a:prstGeom>
          <a:noFill/>
        </p:spPr>
        <p:txBody>
          <a:bodyPr wrap="square" rtlCol="0">
            <a:spAutoFit/>
          </a:bodyPr>
          <a:lstStyle/>
          <a:p>
            <a:pPr marL="538163" indent="-538163"/>
            <a:r>
              <a:rPr lang="en-GB" sz="2000" dirty="0" smtClean="0"/>
              <a:t>How does God see things</a:t>
            </a:r>
          </a:p>
          <a:p>
            <a:pPr marL="538163" indent="-538163"/>
            <a:r>
              <a:rPr lang="en-GB" sz="2000" dirty="0" smtClean="0"/>
              <a:t>What is God’s vision</a:t>
            </a:r>
          </a:p>
          <a:p>
            <a:pPr marL="538163" indent="-538163"/>
            <a:r>
              <a:rPr lang="en-GB" sz="2000" dirty="0" smtClean="0"/>
              <a:t>What is God’s purpose</a:t>
            </a:r>
          </a:p>
          <a:p>
            <a:pPr marL="538163" indent="-538163"/>
            <a:r>
              <a:rPr lang="en-GB" sz="2000" dirty="0" smtClean="0"/>
              <a:t>What is God doing</a:t>
            </a:r>
          </a:p>
        </p:txBody>
      </p:sp>
      <p:sp>
        <p:nvSpPr>
          <p:cNvPr id="6" name="TextBox 5"/>
          <p:cNvSpPr txBox="1"/>
          <p:nvPr/>
        </p:nvSpPr>
        <p:spPr>
          <a:xfrm>
            <a:off x="342583" y="3933056"/>
            <a:ext cx="8820472" cy="1323439"/>
          </a:xfrm>
          <a:prstGeom prst="rect">
            <a:avLst/>
          </a:prstGeom>
          <a:noFill/>
        </p:spPr>
        <p:txBody>
          <a:bodyPr wrap="square" rtlCol="0">
            <a:spAutoFit/>
          </a:bodyPr>
          <a:lstStyle/>
          <a:p>
            <a:pPr marL="538163" indent="-538163"/>
            <a:r>
              <a:rPr lang="en-GB" sz="2000" dirty="0" smtClean="0"/>
              <a:t>Acts 3 – The Holy Spirit </a:t>
            </a:r>
          </a:p>
          <a:p>
            <a:pPr marL="538163" indent="-538163"/>
            <a:r>
              <a:rPr lang="en-GB" sz="2000" dirty="0" smtClean="0"/>
              <a:t>heals the Crippled Beggar</a:t>
            </a:r>
          </a:p>
          <a:p>
            <a:pPr marL="538163" indent="-538163"/>
            <a:r>
              <a:rPr lang="en-GB" sz="2000" dirty="0" smtClean="0"/>
              <a:t>at the Gate Beautiful</a:t>
            </a:r>
          </a:p>
          <a:p>
            <a:pPr marL="538163" indent="-538163"/>
            <a:r>
              <a:rPr lang="en-GB" sz="2000" dirty="0"/>
              <a:t>t</a:t>
            </a:r>
            <a:r>
              <a:rPr lang="en-GB" sz="2000" dirty="0" smtClean="0"/>
              <a:t>hrough Peter and John</a:t>
            </a:r>
          </a:p>
        </p:txBody>
      </p:sp>
      <p:sp>
        <p:nvSpPr>
          <p:cNvPr id="7" name="TextBox 6"/>
          <p:cNvSpPr txBox="1"/>
          <p:nvPr/>
        </p:nvSpPr>
        <p:spPr>
          <a:xfrm>
            <a:off x="4932040" y="1334927"/>
            <a:ext cx="4248364" cy="1631216"/>
          </a:xfrm>
          <a:prstGeom prst="rect">
            <a:avLst/>
          </a:prstGeom>
          <a:noFill/>
        </p:spPr>
        <p:txBody>
          <a:bodyPr wrap="square" rtlCol="0">
            <a:spAutoFit/>
          </a:bodyPr>
          <a:lstStyle/>
          <a:p>
            <a:r>
              <a:rPr lang="en-GB" sz="2000" i="1" dirty="0" smtClean="0"/>
              <a:t>“Now a man who was lame from birth was being carried to the temple gate called Beautiful, where he was put every day to beg from those going into the temple courts.”</a:t>
            </a:r>
          </a:p>
        </p:txBody>
      </p:sp>
    </p:spTree>
    <p:extLst>
      <p:ext uri="{BB962C8B-B14F-4D97-AF65-F5344CB8AC3E}">
        <p14:creationId xmlns:p14="http://schemas.microsoft.com/office/powerpoint/2010/main" val="578848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016" y="5301208"/>
            <a:ext cx="2627784" cy="1440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557798"/>
            <a:ext cx="6264588" cy="4298914"/>
          </a:xfrm>
          <a:prstGeom prst="rect">
            <a:avLst/>
          </a:prstGeom>
        </p:spPr>
      </p:pic>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323439"/>
          </a:xfrm>
          <a:prstGeom prst="rect">
            <a:avLst/>
          </a:prstGeom>
          <a:noFill/>
        </p:spPr>
        <p:txBody>
          <a:bodyPr wrap="square" rtlCol="0">
            <a:spAutoFit/>
          </a:bodyPr>
          <a:lstStyle/>
          <a:p>
            <a:pPr marL="538163" indent="-538163"/>
            <a:r>
              <a:rPr lang="en-GB" sz="2000" dirty="0" smtClean="0"/>
              <a:t>How does God see things</a:t>
            </a:r>
          </a:p>
          <a:p>
            <a:pPr marL="538163" indent="-538163"/>
            <a:r>
              <a:rPr lang="en-GB" sz="2000" dirty="0" smtClean="0"/>
              <a:t>What is God’s vision</a:t>
            </a:r>
          </a:p>
          <a:p>
            <a:pPr marL="538163" indent="-538163"/>
            <a:r>
              <a:rPr lang="en-GB" sz="2000" dirty="0" smtClean="0"/>
              <a:t>What is God’s purpose</a:t>
            </a:r>
          </a:p>
          <a:p>
            <a:pPr marL="538163" indent="-538163"/>
            <a:r>
              <a:rPr lang="en-GB" sz="2000" dirty="0" smtClean="0"/>
              <a:t>What is God doing</a:t>
            </a:r>
          </a:p>
        </p:txBody>
      </p:sp>
      <p:sp>
        <p:nvSpPr>
          <p:cNvPr id="7" name="TextBox 6"/>
          <p:cNvSpPr txBox="1"/>
          <p:nvPr/>
        </p:nvSpPr>
        <p:spPr>
          <a:xfrm>
            <a:off x="4932040" y="1334927"/>
            <a:ext cx="4248364" cy="1631216"/>
          </a:xfrm>
          <a:prstGeom prst="rect">
            <a:avLst/>
          </a:prstGeom>
          <a:noFill/>
        </p:spPr>
        <p:txBody>
          <a:bodyPr wrap="square" rtlCol="0">
            <a:spAutoFit/>
          </a:bodyPr>
          <a:lstStyle/>
          <a:p>
            <a:r>
              <a:rPr lang="en-GB" sz="2000" i="1" dirty="0" smtClean="0"/>
              <a:t>“Now a man who was lame from birth was being carried to the temple gate called Beautiful, where he was put every day to beg from those going into the temple courts.”</a:t>
            </a:r>
          </a:p>
        </p:txBody>
      </p:sp>
      <p:sp>
        <p:nvSpPr>
          <p:cNvPr id="8" name="TextBox 7"/>
          <p:cNvSpPr txBox="1"/>
          <p:nvPr/>
        </p:nvSpPr>
        <p:spPr>
          <a:xfrm>
            <a:off x="144016" y="3991359"/>
            <a:ext cx="2915816" cy="2862322"/>
          </a:xfrm>
          <a:prstGeom prst="rect">
            <a:avLst/>
          </a:prstGeom>
          <a:noFill/>
        </p:spPr>
        <p:txBody>
          <a:bodyPr wrap="square" rtlCol="0">
            <a:spAutoFit/>
          </a:bodyPr>
          <a:lstStyle/>
          <a:p>
            <a:r>
              <a:rPr lang="en-GB" sz="2000" i="1" dirty="0" smtClean="0"/>
              <a:t>“Jesus gave them this answer: ‘Very truly I tell you, the Son can do nothing by himself; </a:t>
            </a:r>
          </a:p>
          <a:p>
            <a:r>
              <a:rPr lang="en-GB" sz="2000" i="1" dirty="0" smtClean="0"/>
              <a:t>he can do only what he sees his Father doing, because whatever the Father does the Son also does.”</a:t>
            </a:r>
          </a:p>
        </p:txBody>
      </p:sp>
      <p:sp>
        <p:nvSpPr>
          <p:cNvPr id="9" name="TextBox 8"/>
          <p:cNvSpPr txBox="1"/>
          <p:nvPr/>
        </p:nvSpPr>
        <p:spPr>
          <a:xfrm>
            <a:off x="13538" y="3669388"/>
            <a:ext cx="7151812" cy="400110"/>
          </a:xfrm>
          <a:prstGeom prst="rect">
            <a:avLst/>
          </a:prstGeom>
          <a:noFill/>
        </p:spPr>
        <p:txBody>
          <a:bodyPr wrap="square" rtlCol="0">
            <a:spAutoFit/>
          </a:bodyPr>
          <a:lstStyle/>
          <a:p>
            <a:r>
              <a:rPr lang="en-GB" sz="2000" dirty="0" smtClean="0"/>
              <a:t>John 5 : 19</a:t>
            </a:r>
          </a:p>
        </p:txBody>
      </p:sp>
    </p:spTree>
    <p:extLst>
      <p:ext uri="{BB962C8B-B14F-4D97-AF65-F5344CB8AC3E}">
        <p14:creationId xmlns:p14="http://schemas.microsoft.com/office/powerpoint/2010/main" val="2286888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Tree>
    <p:extLst>
      <p:ext uri="{BB962C8B-B14F-4D97-AF65-F5344CB8AC3E}">
        <p14:creationId xmlns:p14="http://schemas.microsoft.com/office/powerpoint/2010/main" val="6648822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707886"/>
          </a:xfrm>
          <a:prstGeom prst="rect">
            <a:avLst/>
          </a:prstGeom>
          <a:noFill/>
        </p:spPr>
        <p:txBody>
          <a:bodyPr wrap="square" rtlCol="0">
            <a:spAutoFit/>
          </a:bodyPr>
          <a:lstStyle/>
          <a:p>
            <a:pPr marL="538163" indent="-538163"/>
            <a:r>
              <a:rPr lang="en-GB" sz="2000" dirty="0" smtClean="0"/>
              <a:t>What is happening in the battle? – where is the attack coming from?</a:t>
            </a:r>
            <a:br>
              <a:rPr lang="en-GB" sz="2000" dirty="0" smtClean="0"/>
            </a:br>
            <a:r>
              <a:rPr lang="en-GB" sz="2000" dirty="0" smtClean="0"/>
              <a:t>Re-align accordingly</a:t>
            </a:r>
          </a:p>
        </p:txBody>
      </p:sp>
    </p:spTree>
    <p:extLst>
      <p:ext uri="{BB962C8B-B14F-4D97-AF65-F5344CB8AC3E}">
        <p14:creationId xmlns:p14="http://schemas.microsoft.com/office/powerpoint/2010/main" val="2523287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1372706"/>
            <a:ext cx="7151812" cy="400110"/>
          </a:xfrm>
          <a:prstGeom prst="rect">
            <a:avLst/>
          </a:prstGeom>
          <a:noFill/>
        </p:spPr>
        <p:txBody>
          <a:bodyPr wrap="square" rtlCol="0">
            <a:spAutoFit/>
          </a:bodyPr>
          <a:lstStyle/>
          <a:p>
            <a:r>
              <a:rPr lang="en-GB" sz="2000" dirty="0" smtClean="0"/>
              <a:t>Daniel, Shadrach, Meshach, Abednego – taken captive into Babylon</a:t>
            </a:r>
          </a:p>
        </p:txBody>
      </p:sp>
      <p:sp>
        <p:nvSpPr>
          <p:cNvPr id="8" name="TextBox 7"/>
          <p:cNvSpPr txBox="1"/>
          <p:nvPr/>
        </p:nvSpPr>
        <p:spPr>
          <a:xfrm>
            <a:off x="1092596" y="1732746"/>
            <a:ext cx="6791772" cy="400110"/>
          </a:xfrm>
          <a:prstGeom prst="rect">
            <a:avLst/>
          </a:prstGeom>
          <a:solidFill>
            <a:srgbClr val="FFFF00"/>
          </a:solidFill>
        </p:spPr>
        <p:txBody>
          <a:bodyPr wrap="square" rtlCol="0">
            <a:spAutoFit/>
          </a:bodyPr>
          <a:lstStyle/>
          <a:p>
            <a:r>
              <a:rPr lang="en-GB" sz="2000" dirty="0" smtClean="0"/>
              <a:t>* Purity – Keeping holy</a:t>
            </a:r>
          </a:p>
        </p:txBody>
      </p:sp>
    </p:spTree>
    <p:extLst>
      <p:ext uri="{BB962C8B-B14F-4D97-AF65-F5344CB8AC3E}">
        <p14:creationId xmlns:p14="http://schemas.microsoft.com/office/powerpoint/2010/main" val="40918333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707886"/>
          </a:xfrm>
          <a:prstGeom prst="rect">
            <a:avLst/>
          </a:prstGeom>
          <a:noFill/>
        </p:spPr>
        <p:txBody>
          <a:bodyPr wrap="square" rtlCol="0">
            <a:spAutoFit/>
          </a:bodyPr>
          <a:lstStyle/>
          <a:p>
            <a:pPr marL="538163" indent="-538163"/>
            <a:r>
              <a:rPr lang="en-GB" sz="2000" dirty="0" smtClean="0"/>
              <a:t>What is happening in the battle? – where is the attack coming from?</a:t>
            </a:r>
            <a:br>
              <a:rPr lang="en-GB" sz="2000" dirty="0" smtClean="0"/>
            </a:br>
            <a:r>
              <a:rPr lang="en-GB" sz="2000" dirty="0" smtClean="0"/>
              <a:t>Re-align accordingly</a:t>
            </a:r>
          </a:p>
        </p:txBody>
      </p:sp>
      <p:sp>
        <p:nvSpPr>
          <p:cNvPr id="5" name="TextBox 4"/>
          <p:cNvSpPr txBox="1"/>
          <p:nvPr/>
        </p:nvSpPr>
        <p:spPr>
          <a:xfrm>
            <a:off x="342583" y="3140968"/>
            <a:ext cx="8820472" cy="400110"/>
          </a:xfrm>
          <a:prstGeom prst="rect">
            <a:avLst/>
          </a:prstGeom>
          <a:noFill/>
        </p:spPr>
        <p:txBody>
          <a:bodyPr wrap="square" rtlCol="0">
            <a:spAutoFit/>
          </a:bodyPr>
          <a:lstStyle/>
          <a:p>
            <a:pPr marL="538163" indent="-538163">
              <a:buFont typeface="Arial" charset="0"/>
              <a:buChar char="•"/>
            </a:pPr>
            <a:r>
              <a:rPr lang="en-GB" sz="2000" dirty="0" smtClean="0"/>
              <a:t>Communication</a:t>
            </a:r>
          </a:p>
        </p:txBody>
      </p:sp>
    </p:spTree>
    <p:extLst>
      <p:ext uri="{BB962C8B-B14F-4D97-AF65-F5344CB8AC3E}">
        <p14:creationId xmlns:p14="http://schemas.microsoft.com/office/powerpoint/2010/main" val="22114987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707886"/>
          </a:xfrm>
          <a:prstGeom prst="rect">
            <a:avLst/>
          </a:prstGeom>
          <a:noFill/>
        </p:spPr>
        <p:txBody>
          <a:bodyPr wrap="square" rtlCol="0">
            <a:spAutoFit/>
          </a:bodyPr>
          <a:lstStyle/>
          <a:p>
            <a:pPr marL="538163" indent="-538163"/>
            <a:r>
              <a:rPr lang="en-GB" sz="2000" dirty="0" smtClean="0"/>
              <a:t>What is happening in the battle? – where is the attack coming from?</a:t>
            </a:r>
            <a:br>
              <a:rPr lang="en-GB" sz="2000" dirty="0" smtClean="0"/>
            </a:br>
            <a:r>
              <a:rPr lang="en-GB" sz="2000" dirty="0" smtClean="0"/>
              <a:t>Re-align accordingly</a:t>
            </a:r>
          </a:p>
        </p:txBody>
      </p:sp>
      <p:sp>
        <p:nvSpPr>
          <p:cNvPr id="5" name="TextBox 4"/>
          <p:cNvSpPr txBox="1"/>
          <p:nvPr/>
        </p:nvSpPr>
        <p:spPr>
          <a:xfrm>
            <a:off x="342583" y="3140968"/>
            <a:ext cx="8820472" cy="707886"/>
          </a:xfrm>
          <a:prstGeom prst="rect">
            <a:avLst/>
          </a:prstGeom>
          <a:noFill/>
        </p:spPr>
        <p:txBody>
          <a:bodyPr wrap="square" rtlCol="0">
            <a:spAutoFit/>
          </a:bodyPr>
          <a:lstStyle/>
          <a:p>
            <a:pPr marL="538163" indent="-538163">
              <a:buFont typeface="Arial" charset="0"/>
              <a:buChar char="•"/>
            </a:pPr>
            <a:r>
              <a:rPr lang="en-GB" sz="2000" dirty="0" smtClean="0"/>
              <a:t>Communication</a:t>
            </a:r>
          </a:p>
          <a:p>
            <a:pPr marL="538163" indent="-538163">
              <a:buFont typeface="Arial" charset="0"/>
              <a:buChar char="•"/>
            </a:pPr>
            <a:r>
              <a:rPr lang="en-GB" sz="2000" dirty="0" smtClean="0"/>
              <a:t>Unity within the family</a:t>
            </a:r>
          </a:p>
        </p:txBody>
      </p:sp>
    </p:spTree>
    <p:extLst>
      <p:ext uri="{BB962C8B-B14F-4D97-AF65-F5344CB8AC3E}">
        <p14:creationId xmlns:p14="http://schemas.microsoft.com/office/powerpoint/2010/main" val="17930891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707886"/>
          </a:xfrm>
          <a:prstGeom prst="rect">
            <a:avLst/>
          </a:prstGeom>
          <a:noFill/>
        </p:spPr>
        <p:txBody>
          <a:bodyPr wrap="square" rtlCol="0">
            <a:spAutoFit/>
          </a:bodyPr>
          <a:lstStyle/>
          <a:p>
            <a:pPr marL="538163" indent="-538163"/>
            <a:r>
              <a:rPr lang="en-GB" sz="2000" dirty="0" smtClean="0"/>
              <a:t>What is happening in the battle? – where is the attack coming from?</a:t>
            </a:r>
            <a:br>
              <a:rPr lang="en-GB" sz="2000" dirty="0" smtClean="0"/>
            </a:br>
            <a:r>
              <a:rPr lang="en-GB" sz="2000" dirty="0" smtClean="0"/>
              <a:t>Re-align accordingly</a:t>
            </a:r>
          </a:p>
        </p:txBody>
      </p:sp>
      <p:sp>
        <p:nvSpPr>
          <p:cNvPr id="5" name="TextBox 4"/>
          <p:cNvSpPr txBox="1"/>
          <p:nvPr/>
        </p:nvSpPr>
        <p:spPr>
          <a:xfrm>
            <a:off x="342583" y="3140968"/>
            <a:ext cx="8820472" cy="1015663"/>
          </a:xfrm>
          <a:prstGeom prst="rect">
            <a:avLst/>
          </a:prstGeom>
          <a:noFill/>
        </p:spPr>
        <p:txBody>
          <a:bodyPr wrap="square" rtlCol="0">
            <a:spAutoFit/>
          </a:bodyPr>
          <a:lstStyle/>
          <a:p>
            <a:pPr marL="538163" indent="-538163">
              <a:buFont typeface="Arial" charset="0"/>
              <a:buChar char="•"/>
            </a:pPr>
            <a:r>
              <a:rPr lang="en-GB" sz="2000" dirty="0" smtClean="0"/>
              <a:t>Communication</a:t>
            </a:r>
          </a:p>
          <a:p>
            <a:pPr marL="538163" indent="-538163">
              <a:buFont typeface="Arial" charset="0"/>
              <a:buChar char="•"/>
            </a:pPr>
            <a:r>
              <a:rPr lang="en-GB" sz="2000" dirty="0" smtClean="0"/>
              <a:t>Unity within the family</a:t>
            </a:r>
          </a:p>
          <a:p>
            <a:pPr marL="538163" indent="-538163">
              <a:buFont typeface="Arial" charset="0"/>
              <a:buChar char="•"/>
            </a:pPr>
            <a:r>
              <a:rPr lang="en-GB" sz="2000" dirty="0" smtClean="0"/>
              <a:t>People knowing God’s value</a:t>
            </a:r>
          </a:p>
        </p:txBody>
      </p:sp>
    </p:spTree>
    <p:extLst>
      <p:ext uri="{BB962C8B-B14F-4D97-AF65-F5344CB8AC3E}">
        <p14:creationId xmlns:p14="http://schemas.microsoft.com/office/powerpoint/2010/main" val="716869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400110"/>
          </a:xfrm>
          <a:prstGeom prst="rect">
            <a:avLst/>
          </a:prstGeom>
          <a:noFill/>
        </p:spPr>
        <p:txBody>
          <a:bodyPr wrap="square" rtlCol="0">
            <a:spAutoFit/>
          </a:bodyPr>
          <a:lstStyle/>
          <a:p>
            <a:pPr marL="538163" indent="-538163">
              <a:buAutoNum type="arabicPeriod"/>
            </a:pPr>
            <a:r>
              <a:rPr lang="en-GB" sz="2000" dirty="0" smtClean="0"/>
              <a:t>How does God see things</a:t>
            </a:r>
          </a:p>
        </p:txBody>
      </p:sp>
    </p:spTree>
    <p:extLst>
      <p:ext uri="{BB962C8B-B14F-4D97-AF65-F5344CB8AC3E}">
        <p14:creationId xmlns:p14="http://schemas.microsoft.com/office/powerpoint/2010/main" val="164547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707886"/>
          </a:xfrm>
          <a:prstGeom prst="rect">
            <a:avLst/>
          </a:prstGeom>
          <a:noFill/>
        </p:spPr>
        <p:txBody>
          <a:bodyPr wrap="square" rtlCol="0">
            <a:spAutoFit/>
          </a:bodyPr>
          <a:lstStyle/>
          <a:p>
            <a:pPr marL="538163" indent="-538163">
              <a:buAutoNum type="arabicPeriod"/>
            </a:pPr>
            <a:r>
              <a:rPr lang="en-GB" sz="2000" dirty="0" smtClean="0"/>
              <a:t>How does God see things</a:t>
            </a:r>
          </a:p>
          <a:p>
            <a:pPr marL="538163" indent="-538163">
              <a:buAutoNum type="arabicPeriod"/>
            </a:pPr>
            <a:r>
              <a:rPr lang="en-GB" sz="2000" dirty="0" smtClean="0"/>
              <a:t>What is happening in the battle – re-align accordingly</a:t>
            </a:r>
          </a:p>
        </p:txBody>
      </p:sp>
    </p:spTree>
    <p:extLst>
      <p:ext uri="{BB962C8B-B14F-4D97-AF65-F5344CB8AC3E}">
        <p14:creationId xmlns:p14="http://schemas.microsoft.com/office/powerpoint/2010/main" val="5673185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015663"/>
          </a:xfrm>
          <a:prstGeom prst="rect">
            <a:avLst/>
          </a:prstGeom>
          <a:noFill/>
        </p:spPr>
        <p:txBody>
          <a:bodyPr wrap="square" rtlCol="0">
            <a:spAutoFit/>
          </a:bodyPr>
          <a:lstStyle/>
          <a:p>
            <a:pPr marL="538163" indent="-538163">
              <a:buAutoNum type="arabicPeriod"/>
            </a:pPr>
            <a:r>
              <a:rPr lang="en-GB" sz="2000" dirty="0" smtClean="0"/>
              <a:t>How does God see things</a:t>
            </a:r>
          </a:p>
          <a:p>
            <a:pPr marL="538163" indent="-538163">
              <a:buAutoNum type="arabicPeriod"/>
            </a:pPr>
            <a:r>
              <a:rPr lang="en-GB" sz="2000" dirty="0" smtClean="0"/>
              <a:t>What is happening in the battle – re-align accordingly</a:t>
            </a:r>
          </a:p>
          <a:p>
            <a:pPr marL="538163" indent="-538163">
              <a:buAutoNum type="arabicPeriod"/>
            </a:pPr>
            <a:r>
              <a:rPr lang="en-GB" sz="2000" dirty="0" smtClean="0"/>
              <a:t>Ask God for His perspective</a:t>
            </a:r>
          </a:p>
        </p:txBody>
      </p:sp>
    </p:spTree>
    <p:extLst>
      <p:ext uri="{BB962C8B-B14F-4D97-AF65-F5344CB8AC3E}">
        <p14:creationId xmlns:p14="http://schemas.microsoft.com/office/powerpoint/2010/main" val="21070062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9752" y="5949280"/>
            <a:ext cx="424847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015663"/>
          </a:xfrm>
          <a:prstGeom prst="rect">
            <a:avLst/>
          </a:prstGeom>
          <a:noFill/>
        </p:spPr>
        <p:txBody>
          <a:bodyPr wrap="square" rtlCol="0">
            <a:spAutoFit/>
          </a:bodyPr>
          <a:lstStyle/>
          <a:p>
            <a:pPr marL="538163" indent="-538163">
              <a:buAutoNum type="arabicPeriod"/>
            </a:pPr>
            <a:r>
              <a:rPr lang="en-GB" sz="2000" dirty="0" smtClean="0"/>
              <a:t>How does God see things</a:t>
            </a:r>
          </a:p>
          <a:p>
            <a:pPr marL="538163" indent="-538163">
              <a:buAutoNum type="arabicPeriod"/>
            </a:pPr>
            <a:r>
              <a:rPr lang="en-GB" sz="2000" dirty="0" smtClean="0"/>
              <a:t>What is happening in the battle – re-align accordingly</a:t>
            </a:r>
          </a:p>
          <a:p>
            <a:pPr marL="538163" indent="-538163">
              <a:buAutoNum type="arabicPeriod"/>
            </a:pPr>
            <a:r>
              <a:rPr lang="en-GB" sz="2000" dirty="0" smtClean="0"/>
              <a:t>Ask God for His perspective</a:t>
            </a:r>
          </a:p>
        </p:txBody>
      </p:sp>
      <p:sp>
        <p:nvSpPr>
          <p:cNvPr id="5" name="TextBox 4"/>
          <p:cNvSpPr txBox="1"/>
          <p:nvPr/>
        </p:nvSpPr>
        <p:spPr>
          <a:xfrm>
            <a:off x="323528" y="3356992"/>
            <a:ext cx="8820472" cy="400110"/>
          </a:xfrm>
          <a:prstGeom prst="rect">
            <a:avLst/>
          </a:prstGeom>
          <a:noFill/>
        </p:spPr>
        <p:txBody>
          <a:bodyPr wrap="square" rtlCol="0">
            <a:spAutoFit/>
          </a:bodyPr>
          <a:lstStyle/>
          <a:p>
            <a:pPr marL="538163" indent="-538163"/>
            <a:r>
              <a:rPr lang="en-GB" sz="2000" dirty="0" smtClean="0"/>
              <a:t>2 Kings 6 : 15-17</a:t>
            </a:r>
          </a:p>
        </p:txBody>
      </p:sp>
      <p:sp>
        <p:nvSpPr>
          <p:cNvPr id="6" name="TextBox 5"/>
          <p:cNvSpPr txBox="1"/>
          <p:nvPr/>
        </p:nvSpPr>
        <p:spPr>
          <a:xfrm>
            <a:off x="335868" y="3757102"/>
            <a:ext cx="8820472" cy="3170099"/>
          </a:xfrm>
          <a:prstGeom prst="rect">
            <a:avLst/>
          </a:prstGeom>
          <a:noFill/>
        </p:spPr>
        <p:txBody>
          <a:bodyPr wrap="square" rtlCol="0">
            <a:spAutoFit/>
          </a:bodyPr>
          <a:lstStyle/>
          <a:p>
            <a:r>
              <a:rPr lang="en-GB" sz="2000" i="1" dirty="0" smtClean="0"/>
              <a:t>“When the servant of the man of God got up and went out early the next morning, an army with horses and chariots had surrounded the city. ‘Oh no, my lord! What shall we do?’ the servant asked.</a:t>
            </a:r>
          </a:p>
          <a:p>
            <a:endParaRPr lang="en-GB" sz="2000" i="1" dirty="0" smtClean="0"/>
          </a:p>
          <a:p>
            <a:r>
              <a:rPr lang="en-GB" sz="2000" i="1" dirty="0" smtClean="0"/>
              <a:t>‘Don’t be afraid,’ the prophet answered. ‘Those who are with us are more than those who are with them.’</a:t>
            </a:r>
          </a:p>
          <a:p>
            <a:endParaRPr lang="en-GB" sz="2000" i="1" dirty="0" smtClean="0"/>
          </a:p>
          <a:p>
            <a:r>
              <a:rPr lang="en-GB" sz="2000" i="1" dirty="0" smtClean="0"/>
              <a:t>And Elisha prayed, ‘Open his eyes, Lord, so that he may see.’ Then the Lord opened the servant’s eyes, and he looked and saw the hills full of horses and chariots of fire all round Elisha.”</a:t>
            </a:r>
          </a:p>
        </p:txBody>
      </p:sp>
    </p:spTree>
    <p:extLst>
      <p:ext uri="{BB962C8B-B14F-4D97-AF65-F5344CB8AC3E}">
        <p14:creationId xmlns:p14="http://schemas.microsoft.com/office/powerpoint/2010/main" val="24709993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9752" y="5949280"/>
            <a:ext cx="424847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23528" y="404664"/>
            <a:ext cx="8820472"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Three Points</a:t>
            </a:r>
          </a:p>
          <a:p>
            <a:r>
              <a:rPr lang="en-GB" sz="2800" dirty="0"/>
              <a:t>	</a:t>
            </a:r>
            <a:r>
              <a:rPr lang="en-GB" sz="2800" dirty="0" smtClean="0"/>
              <a:t>1. Know the King and the Kingdom</a:t>
            </a:r>
          </a:p>
          <a:p>
            <a:r>
              <a:rPr lang="en-GB" sz="2800" dirty="0"/>
              <a:t>	</a:t>
            </a:r>
            <a:r>
              <a:rPr lang="en-GB" sz="2800" dirty="0" smtClean="0"/>
              <a:t>2. Know who you are</a:t>
            </a:r>
          </a:p>
          <a:p>
            <a:r>
              <a:rPr lang="en-GB" sz="2800" dirty="0"/>
              <a:t>	</a:t>
            </a:r>
            <a:r>
              <a:rPr lang="en-GB" sz="2800" dirty="0" smtClean="0"/>
              <a:t>3. Understand the battle</a:t>
            </a:r>
            <a:endParaRPr lang="en-GB" sz="2800" dirty="0"/>
          </a:p>
        </p:txBody>
      </p:sp>
      <p:sp>
        <p:nvSpPr>
          <p:cNvPr id="3" name="TextBox 2"/>
          <p:cNvSpPr txBox="1"/>
          <p:nvPr/>
        </p:nvSpPr>
        <p:spPr>
          <a:xfrm>
            <a:off x="335868" y="2348880"/>
            <a:ext cx="8820472" cy="1015663"/>
          </a:xfrm>
          <a:prstGeom prst="rect">
            <a:avLst/>
          </a:prstGeom>
          <a:noFill/>
        </p:spPr>
        <p:txBody>
          <a:bodyPr wrap="square" rtlCol="0">
            <a:spAutoFit/>
          </a:bodyPr>
          <a:lstStyle/>
          <a:p>
            <a:pPr marL="538163" indent="-538163">
              <a:buAutoNum type="arabicPeriod"/>
            </a:pPr>
            <a:r>
              <a:rPr lang="en-GB" sz="2000" dirty="0" smtClean="0"/>
              <a:t>How does God see things</a:t>
            </a:r>
          </a:p>
          <a:p>
            <a:pPr marL="538163" indent="-538163">
              <a:buAutoNum type="arabicPeriod"/>
            </a:pPr>
            <a:r>
              <a:rPr lang="en-GB" sz="2000" dirty="0" smtClean="0"/>
              <a:t>What is happening in the battle – re-align accordingly</a:t>
            </a:r>
          </a:p>
          <a:p>
            <a:pPr marL="538163" indent="-538163">
              <a:buAutoNum type="arabicPeriod"/>
            </a:pPr>
            <a:r>
              <a:rPr lang="en-GB" sz="2000" dirty="0" smtClean="0"/>
              <a:t>Ask God for His perspective</a:t>
            </a:r>
          </a:p>
        </p:txBody>
      </p:sp>
      <p:sp>
        <p:nvSpPr>
          <p:cNvPr id="5" name="TextBox 4"/>
          <p:cNvSpPr txBox="1"/>
          <p:nvPr/>
        </p:nvSpPr>
        <p:spPr>
          <a:xfrm>
            <a:off x="323528" y="3356992"/>
            <a:ext cx="8820472" cy="400110"/>
          </a:xfrm>
          <a:prstGeom prst="rect">
            <a:avLst/>
          </a:prstGeom>
          <a:noFill/>
        </p:spPr>
        <p:txBody>
          <a:bodyPr wrap="square" rtlCol="0">
            <a:spAutoFit/>
          </a:bodyPr>
          <a:lstStyle/>
          <a:p>
            <a:pPr marL="538163" indent="-538163"/>
            <a:r>
              <a:rPr lang="en-GB" sz="2000" dirty="0" smtClean="0"/>
              <a:t>2 Kings 6 : 15-17</a:t>
            </a:r>
          </a:p>
        </p:txBody>
      </p:sp>
      <p:sp>
        <p:nvSpPr>
          <p:cNvPr id="6" name="TextBox 5"/>
          <p:cNvSpPr txBox="1"/>
          <p:nvPr/>
        </p:nvSpPr>
        <p:spPr>
          <a:xfrm>
            <a:off x="335868" y="3757102"/>
            <a:ext cx="8820472" cy="3170099"/>
          </a:xfrm>
          <a:prstGeom prst="rect">
            <a:avLst/>
          </a:prstGeom>
          <a:noFill/>
        </p:spPr>
        <p:txBody>
          <a:bodyPr wrap="square" rtlCol="0">
            <a:spAutoFit/>
          </a:bodyPr>
          <a:lstStyle/>
          <a:p>
            <a:r>
              <a:rPr lang="en-GB" sz="2000" i="1" dirty="0" smtClean="0"/>
              <a:t>“When the servant of the man of God got up and went out early the next morning, an army with horses and chariots had surrounded the city. ‘Oh no, my lord! What shall we do?’ the servant asked.</a:t>
            </a:r>
          </a:p>
          <a:p>
            <a:endParaRPr lang="en-GB" sz="2000" i="1" dirty="0" smtClean="0"/>
          </a:p>
          <a:p>
            <a:r>
              <a:rPr lang="en-GB" sz="2000" i="1" dirty="0" smtClean="0"/>
              <a:t>‘Don’t be afraid,’ the prophet answered. ‘Those who are with us are more than those who are with them.’</a:t>
            </a:r>
          </a:p>
          <a:p>
            <a:endParaRPr lang="en-GB" sz="2000" i="1" dirty="0" smtClean="0"/>
          </a:p>
          <a:p>
            <a:r>
              <a:rPr lang="en-GB" sz="2000" i="1" dirty="0" smtClean="0"/>
              <a:t>And Elisha prayed, ‘Open his eyes, Lord, so that he may see.’ Then the Lord opened the servant’s eyes, and he looked and saw the hills full of horses and chariots of fire all round Elisha.”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918" y="2132857"/>
            <a:ext cx="6135082" cy="1728192"/>
          </a:xfrm>
          <a:prstGeom prst="rect">
            <a:avLst/>
          </a:prstGeom>
        </p:spPr>
      </p:pic>
    </p:spTree>
    <p:extLst>
      <p:ext uri="{BB962C8B-B14F-4D97-AF65-F5344CB8AC3E}">
        <p14:creationId xmlns:p14="http://schemas.microsoft.com/office/powerpoint/2010/main" val="198093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707886"/>
          </a:xfrm>
          <a:prstGeom prst="rect">
            <a:avLst/>
          </a:prstGeom>
          <a:noFill/>
        </p:spPr>
        <p:txBody>
          <a:bodyPr wrap="square" rtlCol="0">
            <a:spAutoFit/>
          </a:bodyPr>
          <a:lstStyle/>
          <a:p>
            <a:pPr algn="ctr"/>
            <a:r>
              <a:rPr lang="en-GB" sz="2000" dirty="0" smtClean="0"/>
              <a:t>Nebuchadnezzar</a:t>
            </a:r>
          </a:p>
          <a:p>
            <a:pPr algn="ctr"/>
            <a:r>
              <a:rPr lang="en-GB" sz="2000" dirty="0" smtClean="0"/>
              <a:t>2</a:t>
            </a:r>
            <a:r>
              <a:rPr lang="en-GB" sz="2000" baseline="30000" dirty="0" smtClean="0"/>
              <a:t>nd</a:t>
            </a:r>
            <a:r>
              <a:rPr lang="en-GB" sz="2000" dirty="0" smtClean="0"/>
              <a:t> year</a:t>
            </a:r>
          </a:p>
        </p:txBody>
      </p:sp>
    </p:spTree>
    <p:extLst>
      <p:ext uri="{BB962C8B-B14F-4D97-AF65-F5344CB8AC3E}">
        <p14:creationId xmlns:p14="http://schemas.microsoft.com/office/powerpoint/2010/main" val="2039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508" y="260648"/>
            <a:ext cx="8820472"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Prologue : Overview of the book of Daniel</a:t>
            </a:r>
            <a:endParaRPr lang="en-GB" sz="2800" dirty="0"/>
          </a:p>
        </p:txBody>
      </p:sp>
      <p:sp>
        <p:nvSpPr>
          <p:cNvPr id="2" name="TextBox 1"/>
          <p:cNvSpPr txBox="1"/>
          <p:nvPr/>
        </p:nvSpPr>
        <p:spPr>
          <a:xfrm>
            <a:off x="300508" y="1052736"/>
            <a:ext cx="7151812" cy="400110"/>
          </a:xfrm>
          <a:prstGeom prst="rect">
            <a:avLst/>
          </a:prstGeom>
          <a:noFill/>
        </p:spPr>
        <p:txBody>
          <a:bodyPr wrap="square" rtlCol="0">
            <a:spAutoFit/>
          </a:bodyPr>
          <a:lstStyle/>
          <a:p>
            <a:r>
              <a:rPr lang="en-GB" sz="2000" dirty="0" smtClean="0"/>
              <a:t>Chapter 1 – How we got here</a:t>
            </a:r>
          </a:p>
        </p:txBody>
      </p:sp>
      <p:sp>
        <p:nvSpPr>
          <p:cNvPr id="6" name="TextBox 5"/>
          <p:cNvSpPr txBox="1"/>
          <p:nvPr/>
        </p:nvSpPr>
        <p:spPr>
          <a:xfrm>
            <a:off x="6948264" y="1052736"/>
            <a:ext cx="2183260" cy="400110"/>
          </a:xfrm>
          <a:prstGeom prst="rect">
            <a:avLst/>
          </a:prstGeom>
          <a:noFill/>
        </p:spPr>
        <p:txBody>
          <a:bodyPr wrap="square" rtlCol="0">
            <a:spAutoFit/>
          </a:bodyPr>
          <a:lstStyle/>
          <a:p>
            <a:pPr algn="ctr"/>
            <a:r>
              <a:rPr lang="en-GB" sz="2000" dirty="0" smtClean="0"/>
              <a:t>Nebuchadnezzar</a:t>
            </a:r>
          </a:p>
        </p:txBody>
      </p:sp>
      <p:sp>
        <p:nvSpPr>
          <p:cNvPr id="7" name="TextBox 6"/>
          <p:cNvSpPr txBox="1"/>
          <p:nvPr/>
        </p:nvSpPr>
        <p:spPr>
          <a:xfrm>
            <a:off x="1092596" y="1785010"/>
            <a:ext cx="7151812" cy="707886"/>
          </a:xfrm>
          <a:prstGeom prst="rect">
            <a:avLst/>
          </a:prstGeom>
          <a:noFill/>
        </p:spPr>
        <p:txBody>
          <a:bodyPr wrap="square" rtlCol="0">
            <a:spAutoFit/>
          </a:bodyPr>
          <a:lstStyle/>
          <a:p>
            <a:r>
              <a:rPr lang="en-GB" sz="2000" dirty="0" smtClean="0"/>
              <a:t>Statue – Head, chest and arms, belly and thighs, legs, feet</a:t>
            </a:r>
          </a:p>
          <a:p>
            <a:r>
              <a:rPr lang="en-GB" sz="2000" dirty="0"/>
              <a:t> </a:t>
            </a:r>
            <a:r>
              <a:rPr lang="en-GB" sz="2000" dirty="0" smtClean="0"/>
              <a:t>               (gold)         (silver)            (bronze)         (iron) (iron and clay)</a:t>
            </a:r>
          </a:p>
        </p:txBody>
      </p:sp>
      <p:sp>
        <p:nvSpPr>
          <p:cNvPr id="8" name="TextBox 7"/>
          <p:cNvSpPr txBox="1"/>
          <p:nvPr/>
        </p:nvSpPr>
        <p:spPr>
          <a:xfrm>
            <a:off x="323528" y="1444714"/>
            <a:ext cx="7151812" cy="400110"/>
          </a:xfrm>
          <a:prstGeom prst="rect">
            <a:avLst/>
          </a:prstGeom>
          <a:noFill/>
        </p:spPr>
        <p:txBody>
          <a:bodyPr wrap="square" rtlCol="0">
            <a:spAutoFit/>
          </a:bodyPr>
          <a:lstStyle/>
          <a:p>
            <a:r>
              <a:rPr lang="en-GB" sz="2000" dirty="0" smtClean="0"/>
              <a:t>Chapter 2 – Nebuchadnezzar’s Dream – The Statue</a:t>
            </a:r>
          </a:p>
        </p:txBody>
      </p:sp>
      <p:sp>
        <p:nvSpPr>
          <p:cNvPr id="9" name="TextBox 8"/>
          <p:cNvSpPr txBox="1"/>
          <p:nvPr/>
        </p:nvSpPr>
        <p:spPr>
          <a:xfrm>
            <a:off x="6971284" y="1444714"/>
            <a:ext cx="2183260" cy="707886"/>
          </a:xfrm>
          <a:prstGeom prst="rect">
            <a:avLst/>
          </a:prstGeom>
          <a:noFill/>
        </p:spPr>
        <p:txBody>
          <a:bodyPr wrap="square" rtlCol="0">
            <a:spAutoFit/>
          </a:bodyPr>
          <a:lstStyle/>
          <a:p>
            <a:pPr algn="ctr"/>
            <a:r>
              <a:rPr lang="en-GB" sz="2000" dirty="0" smtClean="0"/>
              <a:t>Nebuchadnezzar</a:t>
            </a:r>
          </a:p>
          <a:p>
            <a:pPr algn="ctr"/>
            <a:r>
              <a:rPr lang="en-GB" sz="2000" dirty="0" smtClean="0"/>
              <a:t>2</a:t>
            </a:r>
            <a:r>
              <a:rPr lang="en-GB" sz="2000" baseline="30000" dirty="0" smtClean="0"/>
              <a:t>nd</a:t>
            </a:r>
            <a:r>
              <a:rPr lang="en-GB" sz="2000" dirty="0" smtClean="0"/>
              <a:t> year</a:t>
            </a:r>
          </a:p>
        </p:txBody>
      </p:sp>
      <p:sp>
        <p:nvSpPr>
          <p:cNvPr id="12" name="TextBox 11"/>
          <p:cNvSpPr txBox="1"/>
          <p:nvPr/>
        </p:nvSpPr>
        <p:spPr>
          <a:xfrm>
            <a:off x="1092596" y="2420888"/>
            <a:ext cx="7151812" cy="400110"/>
          </a:xfrm>
          <a:prstGeom prst="rect">
            <a:avLst/>
          </a:prstGeom>
          <a:noFill/>
        </p:spPr>
        <p:txBody>
          <a:bodyPr wrap="square" rtlCol="0">
            <a:spAutoFit/>
          </a:bodyPr>
          <a:lstStyle/>
          <a:p>
            <a:r>
              <a:rPr lang="en-GB" sz="2000" dirty="0" smtClean="0"/>
              <a:t>Prophesy about coming kingdoms and the messiah</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801" b="30399"/>
          <a:stretch/>
        </p:blipFill>
        <p:spPr>
          <a:xfrm>
            <a:off x="2990035" y="4437376"/>
            <a:ext cx="6156000" cy="2376000"/>
          </a:xfrm>
          <a:prstGeom prst="rect">
            <a:avLst/>
          </a:prstGeom>
        </p:spPr>
      </p:pic>
    </p:spTree>
    <p:extLst>
      <p:ext uri="{BB962C8B-B14F-4D97-AF65-F5344CB8AC3E}">
        <p14:creationId xmlns:p14="http://schemas.microsoft.com/office/powerpoint/2010/main" val="8910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6008</Words>
  <Application>Microsoft Office PowerPoint</Application>
  <PresentationFormat>On-screen Show (4:3)</PresentationFormat>
  <Paragraphs>885</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Thames Water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Fountain</dc:creator>
  <cp:lastModifiedBy>Paul Fountain</cp:lastModifiedBy>
  <cp:revision>36</cp:revision>
  <dcterms:created xsi:type="dcterms:W3CDTF">2019-05-11T15:25:08Z</dcterms:created>
  <dcterms:modified xsi:type="dcterms:W3CDTF">2019-05-12T08:11:53Z</dcterms:modified>
</cp:coreProperties>
</file>